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sldIdLst>
    <p:sldId id="268" r:id="rId2"/>
    <p:sldId id="293" r:id="rId3"/>
    <p:sldId id="266" r:id="rId4"/>
    <p:sldId id="272" r:id="rId5"/>
    <p:sldId id="263" r:id="rId6"/>
    <p:sldId id="278" r:id="rId7"/>
    <p:sldId id="294" r:id="rId8"/>
    <p:sldId id="275" r:id="rId9"/>
    <p:sldId id="281" r:id="rId10"/>
    <p:sldId id="290" r:id="rId11"/>
    <p:sldId id="292" r:id="rId12"/>
    <p:sldId id="271" r:id="rId13"/>
    <p:sldId id="295" r:id="rId14"/>
    <p:sldId id="273" r:id="rId15"/>
    <p:sldId id="296" r:id="rId16"/>
    <p:sldId id="297" r:id="rId17"/>
    <p:sldId id="276" r:id="rId18"/>
    <p:sldId id="280" r:id="rId19"/>
    <p:sldId id="282" r:id="rId20"/>
    <p:sldId id="256" r:id="rId21"/>
    <p:sldId id="262" r:id="rId22"/>
    <p:sldId id="258" r:id="rId23"/>
    <p:sldId id="257" r:id="rId24"/>
    <p:sldId id="259" r:id="rId25"/>
    <p:sldId id="260" r:id="rId26"/>
    <p:sldId id="299" r:id="rId27"/>
    <p:sldId id="300" r:id="rId28"/>
    <p:sldId id="284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83BA-A626-4B82-968A-407121B77E28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993D5-C83D-4BEC-A335-2EE805F93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772400" cy="28987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БЕЗОПАСНОСТЬ В СЕТИ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ИНТЕРНЕТ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4285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ГБПОУ «Краевой политехнический колледж»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621508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B03BD"/>
                </a:solidFill>
              </a:rPr>
              <a:t>Чернушка</a:t>
            </a:r>
          </a:p>
          <a:p>
            <a:pPr algn="ctr"/>
            <a:r>
              <a:rPr lang="ru-RU" sz="1400" b="1" dirty="0" smtClean="0">
                <a:solidFill>
                  <a:srgbClr val="2B03BD"/>
                </a:solidFill>
              </a:rPr>
              <a:t>2019</a:t>
            </a:r>
            <a:endParaRPr lang="ru-RU" sz="1400" b="1" dirty="0">
              <a:solidFill>
                <a:srgbClr val="2B0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572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Третий приём.  Предложение бесплатного программного обеспечения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Это как правило уловки, содержащие в себе множество вирусов и </a:t>
            </a:r>
            <a:r>
              <a:rPr lang="ru-RU" dirty="0" err="1" smtClean="0"/>
              <a:t>троянов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850112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Троя́нская</a:t>
            </a:r>
            <a:r>
              <a:rPr lang="ru-RU" b="1" dirty="0" smtClean="0"/>
              <a:t> программа</a:t>
            </a:r>
            <a:r>
              <a:rPr lang="ru-RU" dirty="0" smtClean="0"/>
              <a:t> (также — </a:t>
            </a:r>
            <a:r>
              <a:rPr lang="ru-RU" b="1" dirty="0" err="1" smtClean="0"/>
              <a:t>троя́н</a:t>
            </a:r>
            <a:r>
              <a:rPr lang="ru-RU" dirty="0" smtClean="0"/>
              <a:t>, </a:t>
            </a:r>
            <a:r>
              <a:rPr lang="ru-RU" b="1" dirty="0" err="1" smtClean="0"/>
              <a:t>троя́нец</a:t>
            </a:r>
            <a:r>
              <a:rPr lang="ru-RU" dirty="0" smtClean="0"/>
              <a:t>, </a:t>
            </a:r>
            <a:r>
              <a:rPr lang="ru-RU" b="1" dirty="0" err="1" smtClean="0"/>
              <a:t>троя́нский</a:t>
            </a:r>
            <a:r>
              <a:rPr lang="ru-RU" b="1" dirty="0" smtClean="0"/>
              <a:t> конь</a:t>
            </a:r>
            <a:r>
              <a:rPr lang="ru-RU" dirty="0" smtClean="0"/>
              <a:t>) — это разновидность вредоносной программы, проникающая в компьютер под видом </a:t>
            </a:r>
            <a:r>
              <a:rPr lang="ru-RU" u="sng" dirty="0" smtClean="0"/>
              <a:t>легального программного обеспечения</a:t>
            </a:r>
            <a:r>
              <a:rPr lang="ru-RU" dirty="0" smtClean="0"/>
              <a:t>, в отличие от </a:t>
            </a:r>
            <a:r>
              <a:rPr lang="ru-RU" i="1" dirty="0" smtClean="0"/>
              <a:t>вирусов </a:t>
            </a:r>
            <a:r>
              <a:rPr lang="ru-RU" dirty="0" smtClean="0"/>
              <a:t>и</a:t>
            </a:r>
            <a:r>
              <a:rPr lang="ru-RU" i="1" dirty="0" smtClean="0"/>
              <a:t> червей</a:t>
            </a:r>
            <a:r>
              <a:rPr lang="ru-RU" dirty="0" smtClean="0"/>
              <a:t>, которые распространяются самопроизвольно. </a:t>
            </a:r>
          </a:p>
          <a:p>
            <a:pPr indent="358775" algn="just"/>
            <a:r>
              <a:rPr lang="ru-RU" dirty="0" smtClean="0"/>
              <a:t>В данную категорию входят программы, осуществляющие различные несанкционированные пользователем действия: </a:t>
            </a:r>
            <a:r>
              <a:rPr lang="ru-RU" i="1" dirty="0" smtClean="0"/>
              <a:t>сбор информации и её передачу злоумышленнику, её разрушение или злонамеренное изменение, нарушение работоспособности компьютера, использование ресурсов компьютера в неблаговидных целях.</a:t>
            </a:r>
            <a:endParaRPr lang="ru-RU" i="1" dirty="0"/>
          </a:p>
        </p:txBody>
      </p:sp>
      <p:pic>
        <p:nvPicPr>
          <p:cNvPr id="2050" name="Picture 2" descr="http://fb.ru/misc/i/gallery/3325/36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3214710" cy="259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fb.ru/misc/i/gallery/3325/36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2857520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Четвёртый приём. Блокирование операционной системы.</a:t>
            </a:r>
          </a:p>
          <a:p>
            <a:pPr indent="358775" algn="just" fontAlgn="base"/>
            <a:endParaRPr lang="ru-RU" dirty="0" smtClean="0"/>
          </a:p>
          <a:p>
            <a:pPr indent="358775" algn="just" fontAlgn="base"/>
            <a:r>
              <a:rPr lang="ru-RU" dirty="0" smtClean="0"/>
              <a:t>Еще один простой вариант получить доступ к ПК пользователя и его деньгам – заблокировать операционную систему и потребовать некоторые сведения и некоторую сумму за ее разблокировку. </a:t>
            </a:r>
            <a:endParaRPr lang="ru-RU" dirty="0"/>
          </a:p>
        </p:txBody>
      </p:sp>
      <p:pic>
        <p:nvPicPr>
          <p:cNvPr id="1026" name="Picture 2" descr="http://arteyes.ru/uploads/posts/2014-04/1396443869_w95uvpbehn3cij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6400843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serty.ru/upload/medialibrary/6fb/udalenie_bann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3095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3 .  Интернет-зависимость.</a:t>
            </a:r>
          </a:p>
          <a:p>
            <a:pPr indent="358775" algn="just"/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Детская и подростковая интернет-зависимость с каждым днем набирает все большие масштабы. Общение в социальных сетях заменяют общение с родителями и сверстниками, подвижные игры и физические занятия. Теряются коммуникационные навыки. Живые эмоции заменяются «веселыми смайликами».</a:t>
            </a:r>
          </a:p>
          <a:p>
            <a:pPr indent="358775" algn="just"/>
            <a:r>
              <a:rPr lang="ru-RU" dirty="0" smtClean="0"/>
              <a:t> Углубившись в виртуальное общение, человек перестает гулять на улице, встречаться с друзьями и мало двигается, как следствие, наступают проблемы со зрением, пищеварением, опорно-двигательным аппаратом, появляется повышенная утомляемость и головокружения.</a:t>
            </a:r>
            <a:endParaRPr lang="ru-RU" dirty="0"/>
          </a:p>
        </p:txBody>
      </p:sp>
      <p:pic>
        <p:nvPicPr>
          <p:cNvPr id="19460" name="Picture 4" descr="https://4esnok.by/wp-content/uploads/2016/07/blabla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357562"/>
            <a:ext cx="5500726" cy="329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461-6266-4866-b865-623663663639/1437404436_artinternetinternetzavisimost34892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4. Пренебрежение к учебе. </a:t>
            </a:r>
          </a:p>
          <a:p>
            <a:pPr algn="just"/>
            <a:r>
              <a:rPr lang="ru-RU" dirty="0" smtClean="0"/>
              <a:t> </a:t>
            </a:r>
          </a:p>
          <a:p>
            <a:pPr indent="360363" algn="just"/>
            <a:r>
              <a:rPr lang="ru-RU" dirty="0" smtClean="0"/>
              <a:t>В Интернет много учебного материала, который становится доступным для студентов после процедуры скачивания, занимающей не более пяти минут. Подростки распечатывают нужный реферат и сдают его преподавателю, даже не удосужившись его прочитать. Таким образом, никакие знания получены не будут. Не в помощь студенту и «</a:t>
            </a:r>
            <a:r>
              <a:rPr lang="ru-RU" dirty="0" err="1" smtClean="0"/>
              <a:t>решебники</a:t>
            </a:r>
            <a:r>
              <a:rPr lang="ru-RU" dirty="0" smtClean="0"/>
              <a:t>» по любым дисциплинам. Студент, привыкший регулярно списывать, самостоятельно перестает учить, а значит усваивать материал и развиваться. </a:t>
            </a:r>
            <a:endParaRPr lang="ru-RU" dirty="0"/>
          </a:p>
        </p:txBody>
      </p:sp>
      <p:pic>
        <p:nvPicPr>
          <p:cNvPr id="18434" name="Picture 2" descr="http://ilovemybaby.ru/wp-content/uploads/2015/01/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429000"/>
            <a:ext cx="4183818" cy="272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elenarou.ru/wp-content/uploads/2016/11/student-ust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429000"/>
            <a:ext cx="407560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5. Доступ  к сайтам, содержащим опасную информацию.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Путешествуя по просторам  Интернета легко можно оказаться на сайтах,   содержащих опасную для подростков информацию. Например: </a:t>
            </a:r>
            <a:r>
              <a:rPr lang="ru-RU" i="1" dirty="0" smtClean="0"/>
              <a:t>порнография, суициды, сцены насилия и жестокости, призывы к экстремистским действиям и прочее. </a:t>
            </a:r>
          </a:p>
          <a:p>
            <a:pPr indent="358775" algn="just"/>
            <a:r>
              <a:rPr lang="ru-RU" b="1" dirty="0" smtClean="0">
                <a:solidFill>
                  <a:srgbClr val="2B03BD"/>
                </a:solidFill>
              </a:rPr>
              <a:t>Отсечь доступ к сайтам с этим содержанием помогают поисковые фильтры, настройки приватности и программы </a:t>
            </a:r>
            <a:r>
              <a:rPr lang="ru-RU" b="1" smtClean="0">
                <a:solidFill>
                  <a:srgbClr val="2B03BD"/>
                </a:solidFill>
              </a:rPr>
              <a:t>«Родительский </a:t>
            </a:r>
            <a:r>
              <a:rPr lang="ru-RU" b="1" dirty="0" smtClean="0">
                <a:solidFill>
                  <a:srgbClr val="2B03BD"/>
                </a:solidFill>
              </a:rPr>
              <a:t>контроль".</a:t>
            </a:r>
            <a:endParaRPr lang="ru-RU" b="1" dirty="0">
              <a:solidFill>
                <a:srgbClr val="2B03BD"/>
              </a:solidFill>
            </a:endParaRPr>
          </a:p>
        </p:txBody>
      </p:sp>
      <p:pic>
        <p:nvPicPr>
          <p:cNvPr id="44034" name="Picture 2" descr="http://andrei-kurgan9.ucoz.ru/jhh/plakat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5714196" cy="429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6" name="Picture 4" descr="https://fs00.infourok.ru/images/doc/312/312054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571744"/>
            <a:ext cx="3214678" cy="1750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ttp://www.kobrincity.by/media/k2/items/cache/58bb2b941541c01fa36a411d1d717292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643446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Угроза № 6. Виртуальное общение.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Виртуальное общение - это мир фантазий. Собеседник в Интернете может выдавать себя за кого-то другого. Здесь почти у каждого есть своя маска, свой тип поведения, причем он отличается часто от реальности. Почти каждый скрыт под </a:t>
            </a:r>
            <a:r>
              <a:rPr lang="ru-RU" dirty="0" err="1" smtClean="0"/>
              <a:t>аватарками</a:t>
            </a:r>
            <a:r>
              <a:rPr lang="ru-RU" dirty="0" smtClean="0"/>
              <a:t>,  вымышленными именами и своими фантазиями.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5500702"/>
            <a:ext cx="835824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Важно знать, что по закону ответственность за содержание текста несёт не только автор, опубликовавший информацию, но и пользователь, распространивший её —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поставивший отметку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«Мне нравится»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скопировавший её на свою страницу.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45060" name="Picture 4" descr="http://korysno.pro/wp-content/uploads/2016/01/1537ff541880bf8a8e3b8028a4be8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5643602" cy="360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8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641487" y="2859711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716627" y="2931149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7. Интернет-хулиганство.</a:t>
            </a:r>
          </a:p>
          <a:p>
            <a:pPr indent="358775" algn="just"/>
            <a:r>
              <a:rPr lang="ru-RU" dirty="0" smtClean="0"/>
              <a:t> Одна из проблем, с которой можно столкнуться в социальных сетях - это оскорбления - </a:t>
            </a:r>
            <a:r>
              <a:rPr lang="ru-RU" i="1" dirty="0" err="1" smtClean="0"/>
              <a:t>троллинг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indent="358775" algn="just"/>
            <a:r>
              <a:rPr lang="ru-RU" dirty="0" smtClean="0"/>
              <a:t>Иногда это выглядит как обычное развлечение, своеобразная переписка, но очень часто </a:t>
            </a:r>
            <a:r>
              <a:rPr lang="ru-RU" i="1" dirty="0" smtClean="0"/>
              <a:t>тролль </a:t>
            </a:r>
            <a:r>
              <a:rPr lang="ru-RU" dirty="0" smtClean="0"/>
              <a:t>(так называют таких людей) выходит за рамки дозволенного и давит на самые болевые точки. Очень часто молодые люди, которые имеют влияние на определенную аудиторию, начинают терроризировать человека через интернет. Порой это приводит к необратимым последствиям.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86454"/>
            <a:ext cx="86439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Троллинг</a:t>
            </a:r>
            <a:r>
              <a:rPr lang="ru-RU" dirty="0" smtClean="0"/>
              <a:t> – это способ общения в сети, целью которого является провоцирование других его участников к конфликтам, выведение их из душевного равновесия, снижение интереса пользователей к ресурсу, где проходило общение.</a:t>
            </a:r>
            <a:endParaRPr lang="ru-RU" dirty="0"/>
          </a:p>
        </p:txBody>
      </p:sp>
      <p:pic>
        <p:nvPicPr>
          <p:cNvPr id="16386" name="Picture 2" descr="http://www.gazetaprotestant.ru/wp-content/uploads/2015/11/%D1%82%D1%80%D0%BE%D0%BB%D1%8C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571744"/>
            <a:ext cx="4572029" cy="304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algn="just"/>
            <a:r>
              <a:rPr lang="ru-RU" b="1" dirty="0" smtClean="0"/>
              <a:t>Пользователь, который только что приобрел персональный компьютер, прежде чем начать покорять </a:t>
            </a:r>
            <a:r>
              <a:rPr lang="ru-RU" b="1" dirty="0" err="1" smtClean="0"/>
              <a:t>Интернет-просторы</a:t>
            </a:r>
            <a:r>
              <a:rPr lang="ru-RU" b="1" dirty="0" smtClean="0"/>
              <a:t>, должен: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 установить антивирус и </a:t>
            </a:r>
            <a:r>
              <a:rPr lang="ru-RU" dirty="0" err="1" smtClean="0"/>
              <a:t>антишпионское</a:t>
            </a:r>
            <a:r>
              <a:rPr lang="ru-RU" dirty="0" smtClean="0"/>
              <a:t> программное обеспечение. После установки обновить их и настроить автоматическое обновление. Лучше если   обновление антивируса запускается автоматически вместе с операционной системой. 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проверять антивирусом любую устанавливаемую на ПК программу.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52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mcdigital.ru/i/news/5086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95020"/>
            <a:ext cx="4786346" cy="3853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7232"/>
            <a:ext cx="8643998" cy="5786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открывать файлы, скачанные из непроверенных источников.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Сразу удалять письма подозрительного содержания.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обращать внимания на предложения легкого заработка, и уж тем более, не высылать никому своих логинов и паролей.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При регистрации использовать сложные пароли из символов, букв и цифр. Назначайте каждый раз новый оригинальный пароль.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Соблюдать осторожность, используя интернет в местах общего пользования.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 платежными системами безопаснее работать через специальные приложения, а не через официальный сайт.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Следить за </a:t>
            </a:r>
            <a:r>
              <a:rPr lang="ru-RU" dirty="0" err="1" smtClean="0"/>
              <a:t>интернет-трафиком</a:t>
            </a:r>
            <a:r>
              <a:rPr lang="ru-RU" dirty="0" smtClean="0"/>
              <a:t>. Резкое увеличение трафика безо всякой причины – серьезный повод для беспокойства.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Игнорировать сообщения о крупных выигрышах или получении наследства.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лицензионное ПО.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только проверенные варианты при совершении покупок в </a:t>
            </a:r>
          </a:p>
          <a:p>
            <a:pPr marL="800100" lvl="1" indent="-342900" algn="just">
              <a:spcBef>
                <a:spcPts val="1200"/>
              </a:spcBef>
            </a:pPr>
            <a:r>
              <a:rPr lang="ru-RU" dirty="0" smtClean="0"/>
              <a:t>интернет – магазинах.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50112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 октября в России отмечают Всемирный день безопасности в сети Интернет.</a:t>
            </a:r>
          </a:p>
          <a:p>
            <a:pPr indent="358775" algn="just"/>
            <a:r>
              <a:rPr lang="ru-RU" sz="2000" dirty="0" smtClean="0"/>
              <a:t>Данная презентация призвана привлечь дополнительное внимание студентов и преподавателей к проблеме подростковой безопасности в Интернете и развитию информационной грамотности студентов.  </a:t>
            </a:r>
            <a:endParaRPr lang="ru-RU" sz="2000" dirty="0"/>
          </a:p>
        </p:txBody>
      </p:sp>
      <p:pic>
        <p:nvPicPr>
          <p:cNvPr id="4" name="Picture 6" descr="http://s_poshin.isk.edu54.ru/wp-content/uploads/2016/10/z0u3f0weuw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3000372"/>
            <a:ext cx="3376270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2" name="Picture 2" descr="https://kidsvisitor.com/media/event_images/ea/96/ea96a07125c6266d44ea9b0cb63de0c3dd98c35d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00372"/>
            <a:ext cx="5156427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9" descr="http://icube.milliyet.com.tr/YeniAnaResim/2011/12/11/mesajlarin-efendisi-182871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643446"/>
            <a:ext cx="3936985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14285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orbel" pitchFamily="34" charset="0"/>
                <a:cs typeface="Arial" pitchFamily="34" charset="0"/>
              </a:rPr>
              <a:t>ПЯТЬ ПРАВИЛ БЕЗОПАСНОГО ПОЛЬЗОВАНИЯ ЭЛЕКТРОННОЙ ПОЧТОЙ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000108"/>
            <a:ext cx="8429684" cy="3447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orbel" pitchFamily="34" charset="0"/>
                <a:cs typeface="Arial" pitchFamily="34" charset="0"/>
              </a:rPr>
              <a:t>1. Никогда не открывайте подозрительные сообщения или вложения электронной почты, полученные от незнакомых людей. Вместо этого сразу удалите их.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Никогда не отвечайте на спам.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Применяйте фильтр спама или программы работы с электронной почтой.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Создайте новый или используйте семейный адрес электронной почты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Интернет-запросов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дискуссионных форумов и т.д.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5. Никогда не пересылайте «письма счастья». Вместо этого сразу удаляйте их.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Раньше СМИ отвечали за каждое своё слово, а в Интернете царила свобода.  Сегодня по количеству введённых запретов для пользователей Интернета российские законодатели перегнали многие развитые страны.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58312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ПРОФИЛАКТИКА ИНТЕРНЕТ-ЗАВИСИМОСТИ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071942"/>
            <a:ext cx="857256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Активизировать </a:t>
            </a:r>
            <a:r>
              <a:rPr lang="ru-RU" sz="2400" dirty="0">
                <a:latin typeface="Times New Roman" pitchFamily="18" charset="0"/>
              </a:rPr>
              <a:t>воспитательную работу в семье и учебных заведениях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Сократить время, которое вы проводите в Интернет.</a:t>
            </a:r>
            <a:endParaRPr lang="ru-RU" sz="2400" dirty="0">
              <a:latin typeface="Times New Roman" pitchFamily="18" charset="0"/>
            </a:endParaRP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Вести активный, здоровый образ жизни, распределяя время для  спорта,  учёбы и развлечений.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Расширить круг общения со сверстниками.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Поддерживать доброжелательные отношения с родителями и друзьями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12292" name="Picture 4" descr="https://whatisgood.ru/wp-content/uploads/2014/10/Kompyuternaya-zavisim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3214710" cy="315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http://www.oncc.ru/wp-content/uploads/2016/11/1-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714356"/>
            <a:ext cx="506979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2844" y="1285860"/>
            <a:ext cx="4286280" cy="1277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заполняйте все поля вашего профиля.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выкладывать в социальных сетях откровенные фотографии.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214818"/>
            <a:ext cx="4968552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регистрируйтесь под чужими данными. Если хотите сохранить инкогнито – прибегните к вымышленному имени. 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используйте чужие изображения без разрешения этих людей.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используйте социальную сеть или иной подобный сервис в качестве основного хранилища информации.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5" name="Picture 7" descr="http://sevelina.ru/images/uploads/2012/01/95cdfaee2005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86058"/>
            <a:ext cx="3857652" cy="389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57158" y="14285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БЕЗОПАСНОГО ПОВЕДЕНИЯ В СОЦИАЛЬНЫХ СЕТЯХ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lady-live.ru/uploads/posts/2016-04/1461139342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42983"/>
            <a:ext cx="4357718" cy="291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42844" y="142852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надёжный пароль. Его</a:t>
            </a:r>
            <a:r>
              <a:rPr kumimoji="0" lang="ru-RU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правильно создавать, аккуратно хранить и регулярно менять.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572560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Выясните, какие программные способы предлагает владелец сети для защиты данных.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забывайте очищать историю и удалять сохраненный  пароль после работы со своим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аккаунтом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чужого компьютера.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forvard-mark.ru/wp-content/uploads/2017/05/Kak-sozdat-slozhnyj-pa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58048" cy="411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786314" y="4357694"/>
            <a:ext cx="421424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пишите в ленте о своих сомнительных с точки зрения закона «подвигах».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добавляйте в друзья всех подряд.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вступайте в сомнительные сообщества, куда вас приглашают непонятные люди.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485778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участвуйте в сомнительных акциях. </a:t>
            </a: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переходите по длинным ссылкам, это чаще всего путь к зараженному вирусом файлу.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Соблюдайте культуру общения в сети.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clipart-library.com/images/pio5kpa6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642918"/>
            <a:ext cx="383341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://mtdata.ru/u14/photoC898/20673855611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1" y="2928934"/>
            <a:ext cx="4357327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случаев привлечения к уголовной ответственности пользователей социальных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сетей в России за последние годы увеличилось более чем вдвое.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kontakteuserugdel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1357298"/>
            <a:ext cx="370897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500306"/>
            <a:ext cx="464347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подобных дел связаны со статьями Уголовного кодекса РФ, устанавливающими ответственность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экстремизм,     оскорбление и  клевету.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Специалисты колледжа вам всегда готовы оказать консультацию и помощь!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Обращайтесь в 105 и 314 кабинеты колледжа, а также по телефонам 8(34261) 3 13 03 (доб.120), вам ответит специалист </a:t>
            </a:r>
            <a:r>
              <a:rPr lang="ru-RU" dirty="0" err="1" smtClean="0"/>
              <a:t>Ярулллина</a:t>
            </a:r>
            <a:r>
              <a:rPr lang="ru-RU" dirty="0" smtClean="0"/>
              <a:t> Наталья Александровна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(Э/П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en-US" dirty="0" smtClean="0"/>
              <a:t>yarull</a:t>
            </a:r>
            <a:r>
              <a:rPr lang="en-US" dirty="0"/>
              <a:t>i</a:t>
            </a:r>
            <a:r>
              <a:rPr lang="en-US" dirty="0" smtClean="0"/>
              <a:t>na-nataly@mail.ru)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738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Также существует </a:t>
            </a:r>
            <a:br>
              <a:rPr lang="ru-RU" b="1" dirty="0" smtClean="0"/>
            </a:br>
            <a:r>
              <a:rPr lang="ru-RU" b="1" dirty="0" smtClean="0"/>
              <a:t>онлайн-помощь, где вас могут выслушать и помочь: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u="sng" dirty="0" err="1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  <a:t>твоятерритория.онлайн</a:t>
            </a:r>
            <a:r>
              <a:rPr lang="ru-RU" dirty="0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  <a:t> - чат для подростков </a:t>
            </a:r>
            <a:r>
              <a:rPr lang="ru-RU" dirty="0" smtClean="0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  <a:t>и </a:t>
            </a:r>
            <a:r>
              <a:rPr lang="ru-RU" dirty="0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  <a:t>молодежи </a:t>
            </a:r>
            <a:r>
              <a:rPr lang="ru-RU" dirty="0" smtClean="0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  <a:t>;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Ubuntu"/>
              <a:ea typeface="Times New Roman"/>
              <a:cs typeface="Times New Roman"/>
            </a:endParaRPr>
          </a:p>
          <a:p>
            <a:r>
              <a:rPr lang="ru-RU" u="sng" dirty="0" smtClean="0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  <a:t>telefon-doveria.ru</a:t>
            </a:r>
            <a:r>
              <a:rPr lang="ru-RU" dirty="0" smtClean="0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  <a:t>– чат с психологом </a:t>
            </a:r>
            <a:br>
              <a:rPr lang="ru-RU" dirty="0">
                <a:solidFill>
                  <a:srgbClr val="000000"/>
                </a:solidFill>
                <a:latin typeface="Ubuntu"/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315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tswat.ru/wp-content/uploads/2013/04/polcomput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14290"/>
            <a:ext cx="7715304" cy="68330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2066" y="928670"/>
            <a:ext cx="3500462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Соблюдение простых правил работы в сети Интернет позволит вам избежать многих проблем.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429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Интерне́т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(англ.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Internet</a:t>
            </a:r>
            <a:r>
              <a:rPr lang="ru-RU" sz="2800" b="1" dirty="0" smtClean="0">
                <a:latin typeface="+mj-lt"/>
                <a:cs typeface="Arial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— это всемирная система объединённых компьютерных сетей для хранения и передачи информации.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857364"/>
            <a:ext cx="8715436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ctr"/>
            <a:endParaRPr lang="ru-RU" sz="2000" dirty="0" smtClean="0"/>
          </a:p>
          <a:p>
            <a:pPr indent="358775" algn="ctr"/>
            <a:r>
              <a:rPr lang="ru-RU" sz="2000" dirty="0" smtClean="0"/>
              <a:t>С появлением в 1969 г. Интернета весь мир поделился на два понятия: </a:t>
            </a:r>
          </a:p>
          <a:p>
            <a:pPr indent="358775" algn="ctr"/>
            <a:r>
              <a:rPr lang="ru-RU" sz="2000" b="1" dirty="0" smtClean="0">
                <a:solidFill>
                  <a:srgbClr val="FF0000"/>
                </a:solidFill>
              </a:rPr>
              <a:t>ОНЛАЙН (Интернет) и  ОФФЛАЙН (обычная, традиционная жизнь).</a:t>
            </a:r>
          </a:p>
          <a:p>
            <a:pPr algn="ctr"/>
            <a:r>
              <a:rPr lang="ru-RU" sz="2000" dirty="0" smtClean="0"/>
              <a:t>Практически все, что есть в ОФФЛАЙНЕ, уже присутствует и в ОНЛАЙНЕ.</a:t>
            </a:r>
          </a:p>
          <a:p>
            <a:pPr algn="ctr"/>
            <a:endParaRPr lang="ru-RU" sz="2000" dirty="0"/>
          </a:p>
        </p:txBody>
      </p:sp>
      <p:pic>
        <p:nvPicPr>
          <p:cNvPr id="26626" name="Picture 2" descr="http://hpe.gov.vn/upload/10049/20160511/grab1462932853online2off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643314"/>
            <a:ext cx="6096000" cy="287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ozapis.ru/wp-content/uploads/2017/08/vozmoj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214554"/>
            <a:ext cx="425886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2290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Электронная почта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4422"/>
            <a:ext cx="86439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Общение</a:t>
            </a:r>
            <a:r>
              <a:rPr lang="ru-RU" dirty="0" smtClean="0"/>
              <a:t>. Существует множество программ и </a:t>
            </a:r>
            <a:r>
              <a:rPr lang="ru-RU" dirty="0" err="1" smtClean="0"/>
              <a:t>интернет-сервисов</a:t>
            </a:r>
            <a:r>
              <a:rPr lang="ru-RU" dirty="0" smtClean="0"/>
              <a:t>, позволяющих общаться. Это программы для обмена сообщениями (ICQ, </a:t>
            </a:r>
            <a:r>
              <a:rPr lang="ru-RU" dirty="0" err="1" smtClean="0"/>
              <a:t>Mail.ru</a:t>
            </a:r>
            <a:r>
              <a:rPr lang="ru-RU" dirty="0" smtClean="0"/>
              <a:t> Агент), социальные сети (</a:t>
            </a:r>
            <a:r>
              <a:rPr lang="ru-RU" dirty="0" err="1" smtClean="0"/>
              <a:t>Facebook</a:t>
            </a:r>
            <a:r>
              <a:rPr lang="ru-RU" dirty="0" smtClean="0"/>
              <a:t>, В Контакте, Одноклассники), тематические форумы и многое-многое другое.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500306"/>
            <a:ext cx="2358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информации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000372"/>
            <a:ext cx="16670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людей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484907"/>
            <a:ext cx="15640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Развлечения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19273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Обмен файлами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00636"/>
            <a:ext cx="4857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Совершение покупок в </a:t>
            </a:r>
            <a:r>
              <a:rPr lang="ru-RU" b="1" dirty="0" err="1" smtClean="0"/>
              <a:t>интернет-магазинах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929330"/>
            <a:ext cx="87868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Заработок</a:t>
            </a:r>
            <a:r>
              <a:rPr lang="ru-RU" dirty="0" smtClean="0"/>
              <a:t>. Существует множество специализированных сайтов, размещающих вакансии работодателей и резюме соискателей. Кроме того, вы можете работать удаленно.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500570"/>
            <a:ext cx="1187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Обучение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ВОЗМОЖНОСТИ СЕТИ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500702"/>
            <a:ext cx="33575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Просмотр видео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8288" algn="just"/>
            <a:r>
              <a:rPr lang="ru-RU" sz="2000" dirty="0" smtClean="0"/>
              <a:t>В связи с массовой популярностью сети Интернет важной проблемой сегодня является безопасность в глобальной сети.  Касается данная проблема абсолютно всех, начиная от детей и заканчивая пенсионерами. </a:t>
            </a:r>
            <a:endParaRPr lang="ru-RU" sz="2000" dirty="0"/>
          </a:p>
        </p:txBody>
      </p:sp>
      <p:pic>
        <p:nvPicPr>
          <p:cNvPr id="24584" name="Picture 8" descr="https://www.sps.lv/blog/obzori-rekomendaciji/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8572560" cy="538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 descr="https://polzablog.ru/wp-content/uploads/2017/10/dezopasnii-internet-detyam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86322"/>
            <a:ext cx="1928794" cy="1933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5725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1.  Вредоносные программы  (Вирусы). </a:t>
            </a:r>
            <a:r>
              <a:rPr lang="ru-RU" sz="2000" dirty="0" smtClean="0"/>
              <a:t> </a:t>
            </a:r>
          </a:p>
          <a:p>
            <a:pPr indent="358775" algn="just"/>
            <a:r>
              <a:rPr lang="ru-RU" sz="2000" u="sng" dirty="0" smtClean="0"/>
              <a:t>Вредоносная программа</a:t>
            </a:r>
            <a:r>
              <a:rPr lang="ru-RU" sz="2000" dirty="0" smtClean="0"/>
              <a:t> – это любая программа, которая наносит вред компьютеру или пользователю этого компьютера. Некоторые виды рекламы считаются вредоносными программами.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4285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ОПАСНОСТИ  СЕТИ 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43578"/>
            <a:ext cx="85725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03BD"/>
                </a:solidFill>
              </a:rPr>
              <a:t>Сегодня  вирусы пишутся с расчетом на коммерческую выгоду! </a:t>
            </a:r>
            <a:endParaRPr lang="ru-RU" sz="2800" b="1" dirty="0">
              <a:solidFill>
                <a:srgbClr val="2B03BD"/>
              </a:solidFill>
            </a:endParaRPr>
          </a:p>
        </p:txBody>
      </p:sp>
      <p:pic>
        <p:nvPicPr>
          <p:cNvPr id="21506" name="Picture 2" descr="http://energyreiki.ucoz.ru/_nw/0/6093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357430"/>
            <a:ext cx="3357546" cy="310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www.trkterra.ru/sites/default/files/field/image/new_region/viru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449536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85794"/>
            <a:ext cx="87154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ПК долго загружается и долго выключается;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автоматическое открытие окон с незнакомым содержимым при запуске ПК;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блокировка доступа к официальным сайтам антивирусных компаний;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новых неизвестных процессов в окне «Процессы» диспетчера задач;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запрет на изменение настроек компьютера в учётной записи администратора;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невозможность запустить исполняемый файл (выдаётся сообщение об ошибке);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всплывающих окон или системных сообщений с непривычным текстом;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перезапуск компьютера во время старта какой-либо программы;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или беспорядочное отключение компьютера;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аварийное завершение программ.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СИМПТОМЫ ЗАРАЖЕНИЯ ПК ВИРУСОМ</a:t>
            </a:r>
          </a:p>
        </p:txBody>
      </p:sp>
      <p:pic>
        <p:nvPicPr>
          <p:cNvPr id="41986" name="Picture 2" descr="http://yelpweb.com/wp-content/uploads/2016/02/v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786190"/>
            <a:ext cx="4770471" cy="2683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http://clipart-library.com/img/7787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653646" cy="24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2. Мошенничество.</a:t>
            </a:r>
          </a:p>
          <a:p>
            <a:endParaRPr lang="ru-RU" sz="2000" b="1" dirty="0" smtClean="0"/>
          </a:p>
          <a:p>
            <a:pPr indent="358775" algn="just"/>
            <a:r>
              <a:rPr lang="ru-RU" sz="2000" dirty="0" smtClean="0"/>
              <a:t>Мошенничество в Интернете приобретает все большие масштабы. Изобретаются новые уловки доступа злоумышленников к компьютерам пользователей с целью выкачивания у них денег.</a:t>
            </a:r>
            <a:endParaRPr lang="ru-RU" sz="2000" dirty="0"/>
          </a:p>
        </p:txBody>
      </p:sp>
      <p:pic>
        <p:nvPicPr>
          <p:cNvPr id="23556" name="Picture 4" descr="http://www.kabeta.by/wp-content/uploads/2014/04/3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715040" cy="4591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КАКИМ ОБРАЗОМ ЗЛОУМЫШЛЕННИКИ МОГУТ ПОЛУЧИТЬ ДОСТУП К ВАШЕМУ КОМПЬЮТЕРУ?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64399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Первый приём</a:t>
            </a:r>
            <a:r>
              <a:rPr lang="ru-RU" dirty="0" smtClean="0"/>
              <a:t>. </a:t>
            </a:r>
            <a:r>
              <a:rPr lang="ru-RU" b="1" dirty="0" smtClean="0"/>
              <a:t>Социальная</a:t>
            </a:r>
            <a:r>
              <a:rPr lang="ru-RU" dirty="0" smtClean="0"/>
              <a:t> </a:t>
            </a:r>
            <a:r>
              <a:rPr lang="ru-RU" b="1" dirty="0" smtClean="0"/>
              <a:t>инженерия</a:t>
            </a:r>
            <a:r>
              <a:rPr lang="ru-RU" dirty="0" smtClean="0"/>
              <a:t>. </a:t>
            </a:r>
          </a:p>
          <a:p>
            <a:pPr indent="358775" algn="just"/>
            <a:r>
              <a:rPr lang="ru-RU" dirty="0" smtClean="0"/>
              <a:t>Это метод управления действиями человека без использования технических средств. Метод основан на использовании слабостей человеческого фактора и считается очень разрушительным. </a:t>
            </a:r>
          </a:p>
          <a:p>
            <a:pPr indent="358775" algn="just"/>
            <a:r>
              <a:rPr lang="ru-RU" dirty="0" smtClean="0"/>
              <a:t>Сегодня социальную инженерию зачастую используют в интернете для получения закрытой информации, или информации, которая представляет большую ценность. Благодаря использованию уловок и психологических приемов, вы открываете присланное хакерами письмо, содержащее вирус.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429264"/>
            <a:ext cx="83582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Второй приём.  </a:t>
            </a:r>
            <a:r>
              <a:rPr lang="ru-RU" b="1" dirty="0" err="1" smtClean="0"/>
              <a:t>Фишинг</a:t>
            </a:r>
            <a:r>
              <a:rPr lang="ru-RU" b="1" dirty="0" smtClean="0"/>
              <a:t> («рыбалка»). </a:t>
            </a:r>
          </a:p>
          <a:p>
            <a:pPr indent="358775" algn="just"/>
            <a:r>
              <a:rPr lang="ru-RU" dirty="0" smtClean="0"/>
              <a:t>В интернете создаются подделки популярных сайтов и пользователи «клюют на эту наживку». Так вместо официальной страницы своего банка вы можете оказаться на его поддельной копии со всеми вытекающими последствиями.</a:t>
            </a:r>
            <a:endParaRPr lang="ru-RU" dirty="0"/>
          </a:p>
        </p:txBody>
      </p:sp>
      <p:pic>
        <p:nvPicPr>
          <p:cNvPr id="22530" name="Picture 2" descr="https://ddr5.ru/wp-content/uploads/2017/01/e47b9303ca6ea0214480cc5febf634b061d078a4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143248"/>
            <a:ext cx="2976530" cy="2187750"/>
          </a:xfrm>
          <a:prstGeom prst="rect">
            <a:avLst/>
          </a:prstGeom>
          <a:noFill/>
        </p:spPr>
      </p:pic>
      <p:pic>
        <p:nvPicPr>
          <p:cNvPr id="22532" name="Picture 4" descr="http://auditagency.com.ua/images/soc_manipu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3643338" cy="209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991</Words>
  <Application>Microsoft Office PowerPoint</Application>
  <PresentationFormat>Экран (4:3)</PresentationFormat>
  <Paragraphs>131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БЕЗОПАСНОСТЬ В СЕТИ  ИНТЕРНЕТ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ИНТЕРНЕТ-ЗАВИСИМОСТИ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Специалисты колледжа вам всегда готовы оказать консультацию и помощь!</vt:lpstr>
      <vt:lpstr>Также существует  онлайн-помощь, где вас могут выслушать и помочь: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ЕА</dc:creator>
  <cp:lastModifiedBy>User</cp:lastModifiedBy>
  <cp:revision>127</cp:revision>
  <dcterms:created xsi:type="dcterms:W3CDTF">2017-10-25T06:01:24Z</dcterms:created>
  <dcterms:modified xsi:type="dcterms:W3CDTF">2019-11-17T13:40:29Z</dcterms:modified>
</cp:coreProperties>
</file>