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5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760" y="-6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A8EF7-D919-4A6E-8F3C-4C4A0FF55744}" type="datetimeFigureOut">
              <a:rPr lang="ru-RU" smtClean="0"/>
              <a:pPr/>
              <a:t>15.07.2019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53D19-2BEC-403A-AD5B-B40CF4D6D8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468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20150-76A6-4100-8BE5-A49BC20B5EE0}" type="datetimeFigureOut">
              <a:rPr lang="ru-RU" smtClean="0"/>
              <a:t>15.07.2019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377DB-A5D6-4337-85EB-200EDA5D1EE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962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377DB-A5D6-4337-85EB-200EDA5D1EE1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94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EEBAA6-6E73-48ED-8037-E81697CFC2DC}" type="datetimeFigureOut">
              <a:rPr lang="ru-RU" smtClean="0"/>
              <a:pPr/>
              <a:t>15.07.2019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868774-0521-498B-A40C-BE17D8CBAA2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AA6-6E73-48ED-8037-E81697CFC2DC}" type="datetimeFigureOut">
              <a:rPr lang="ru-RU" smtClean="0"/>
              <a:pPr/>
              <a:t>15.07.2019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774-0521-498B-A40C-BE17D8CBAA2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AA6-6E73-48ED-8037-E81697CFC2DC}" type="datetimeFigureOut">
              <a:rPr lang="ru-RU" smtClean="0"/>
              <a:pPr/>
              <a:t>15.07.2019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774-0521-498B-A40C-BE17D8CBAA2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AA6-6E73-48ED-8037-E81697CFC2DC}" type="datetimeFigureOut">
              <a:rPr lang="ru-RU" smtClean="0"/>
              <a:pPr/>
              <a:t>15.07.2019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774-0521-498B-A40C-BE17D8CBAA2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AA6-6E73-48ED-8037-E81697CFC2DC}" type="datetimeFigureOut">
              <a:rPr lang="ru-RU" smtClean="0"/>
              <a:pPr/>
              <a:t>15.07.2019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774-0521-498B-A40C-BE17D8CBAA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AA6-6E73-48ED-8037-E81697CFC2DC}" type="datetimeFigureOut">
              <a:rPr lang="ru-RU" smtClean="0"/>
              <a:pPr/>
              <a:t>15.07.2019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774-0521-498B-A40C-BE17D8CBAA2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AA6-6E73-48ED-8037-E81697CFC2DC}" type="datetimeFigureOut">
              <a:rPr lang="ru-RU" smtClean="0"/>
              <a:pPr/>
              <a:t>15.07.2019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774-0521-498B-A40C-BE17D8CBAA2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AA6-6E73-48ED-8037-E81697CFC2DC}" type="datetimeFigureOut">
              <a:rPr lang="ru-RU" smtClean="0"/>
              <a:pPr/>
              <a:t>15.07.2019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774-0521-498B-A40C-BE17D8CBAA2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AA6-6E73-48ED-8037-E81697CFC2DC}" type="datetimeFigureOut">
              <a:rPr lang="ru-RU" smtClean="0"/>
              <a:pPr/>
              <a:t>15.07.2019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774-0521-498B-A40C-BE17D8CBAA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AA6-6E73-48ED-8037-E81697CFC2DC}" type="datetimeFigureOut">
              <a:rPr lang="ru-RU" smtClean="0"/>
              <a:pPr/>
              <a:t>15.07.2019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774-0521-498B-A40C-BE17D8CBAA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AA6-6E73-48ED-8037-E81697CFC2DC}" type="datetimeFigureOut">
              <a:rPr lang="ru-RU" smtClean="0"/>
              <a:pPr/>
              <a:t>15.07.2019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774-0521-498B-A40C-BE17D8CBAA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8EEBAA6-6E73-48ED-8037-E81697CFC2DC}" type="datetimeFigureOut">
              <a:rPr lang="ru-RU" smtClean="0"/>
              <a:pPr/>
              <a:t>15.07.2019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5868774-0521-498B-A40C-BE17D8CBAA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549275"/>
            <a:ext cx="7808913" cy="10795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Моббинг и Буллинг в подростковой среде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7808866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0034" y="5929330"/>
            <a:ext cx="3214709" cy="707886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Дзинзус Ольга Ильинична,</a:t>
            </a:r>
          </a:p>
          <a:p>
            <a:pPr algn="ctr"/>
            <a:r>
              <a:rPr lang="ru-RU" sz="2000" dirty="0" smtClean="0"/>
              <a:t> практический психолог.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225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8490" y="332656"/>
            <a:ext cx="7756263" cy="64807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>Как </a:t>
            </a:r>
            <a:r>
              <a:rPr lang="ru-RU" dirty="0"/>
              <a:t>бороться с травлей в детском </a:t>
            </a:r>
            <a:r>
              <a:rPr lang="ru-RU" dirty="0" smtClean="0"/>
              <a:t>коллективе?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О типичных </a:t>
            </a:r>
            <a:r>
              <a:rPr lang="ru-RU" b="1" dirty="0" smtClean="0"/>
              <a:t>ошибках:</a:t>
            </a:r>
          </a:p>
          <a:p>
            <a:r>
              <a:rPr lang="ru-RU" dirty="0" smtClean="0"/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Ждать, что само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пройдет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Оправдывать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объясняя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Путать травлю и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непопулярность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Считать травлю проблемой жертвы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Считать травлю проблемой личностей, а не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группы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Давить на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жалость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Принимать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правила игры</a:t>
            </a:r>
          </a:p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412" y="2636912"/>
            <a:ext cx="4311959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3034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/>
              <a:t>Что </a:t>
            </a:r>
            <a:r>
              <a:rPr lang="ru-RU" sz="4800" b="1" dirty="0"/>
              <a:t>можно </a:t>
            </a:r>
            <a:r>
              <a:rPr lang="ru-RU" sz="4800" b="1" dirty="0" smtClean="0"/>
              <a:t>сделать: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Назвать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явление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Дать однозначную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оценку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Обозначить травлю как проблему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группы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Активизировать моральное чувство и сформулировать выбор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Сформулировать позитивные правила жизни в группе и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«заключить контракт»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Мониторинг и поддержка позитивных изменений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Гармонизировать иерархию</a:t>
            </a:r>
          </a:p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001" y="2564904"/>
            <a:ext cx="4321920" cy="2881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9278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Никаких "У вашего подопечного </a:t>
            </a:r>
            <a:r>
              <a:rPr lang="ru-RU" dirty="0" smtClean="0"/>
              <a:t> </a:t>
            </a:r>
            <a:r>
              <a:rPr lang="ru-RU" dirty="0"/>
              <a:t>не ладится с ровесниками" </a:t>
            </a:r>
            <a:r>
              <a:rPr lang="ru-RU" dirty="0" smtClean="0"/>
              <a:t>. Когда </a:t>
            </a:r>
            <a:r>
              <a:rPr lang="ru-RU" dirty="0"/>
              <a:t>ребенка намеренно доводят до слез, согласованно и систематически дразнят, когда отбирают, прячут, портят его вещи, когда его толкают, щипают, бьют, обзывают, подчеркнуто игнорируют -- это называется ТРАВЛЯ. Насилие</a:t>
            </a:r>
            <a:r>
              <a:rPr lang="ru-RU" dirty="0" smtClean="0"/>
              <a:t>. Необходимо </a:t>
            </a:r>
            <a:r>
              <a:rPr lang="ru-RU" dirty="0"/>
              <a:t>поговорить с группой, в которой происходит травля и НАЗВАТЬ явление группе.</a:t>
            </a:r>
          </a:p>
          <a:p>
            <a:pPr marL="0" indent="0">
              <a:buNone/>
            </a:pPr>
            <a:r>
              <a:rPr lang="ru-RU" dirty="0"/>
              <a:t>Важно: не давить на жалость. Ни в коем случае не "представляете, как ему плохо, как он несчастен?". Только : как было бы ВАМ в такой ситуации? Что чувствовали бы ВЫ?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300" b="1" dirty="0"/>
              <a:t>1. Назвать явление</a:t>
            </a:r>
            <a:endParaRPr lang="ru-RU" sz="4300" dirty="0"/>
          </a:p>
        </p:txBody>
      </p:sp>
    </p:spTree>
    <p:extLst>
      <p:ext uri="{BB962C8B-B14F-4D97-AF65-F5344CB8AC3E}">
        <p14:creationId xmlns:p14="http://schemas.microsoft.com/office/powerpoint/2010/main" val="152760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Привести примеры, как одно и то же качество в разные времена и в разных группах оценивалось по-разному</a:t>
            </a:r>
            <a:r>
              <a:rPr lang="ru-RU" dirty="0" smtClean="0"/>
              <a:t>. </a:t>
            </a:r>
            <a:r>
              <a:rPr lang="ru-RU" dirty="0"/>
              <a:t>Люди на то и </a:t>
            </a:r>
            <a:r>
              <a:rPr lang="ru-RU" dirty="0" smtClean="0"/>
              <a:t>люди,  </a:t>
            </a:r>
            <a:r>
              <a:rPr lang="ru-RU" dirty="0"/>
              <a:t>что </a:t>
            </a:r>
            <a:r>
              <a:rPr lang="ru-RU" dirty="0" smtClean="0"/>
              <a:t> </a:t>
            </a:r>
            <a:r>
              <a:rPr lang="ru-RU" dirty="0"/>
              <a:t>способны научиться быть вместе и работать </a:t>
            </a:r>
            <a:r>
              <a:rPr lang="ru-RU" dirty="0" smtClean="0"/>
              <a:t>без оглядки на то, что все очень </a:t>
            </a:r>
            <a:r>
              <a:rPr lang="ru-RU" dirty="0"/>
              <a:t>разные и кто-то кому-то кажется совсем неправильным.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/>
              <a:t>2. Дать однозначную оценку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2340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Не надо спорить о фактах, выяснять, что именно "он", кто именно что и т. д. Нужно обозначить травлю как болезнь ГРУППЫ. Так и сказать: есть болезни, которые поражают не людей, а группы, классы, компании</a:t>
            </a:r>
            <a:r>
              <a:rPr lang="ru-RU" dirty="0" smtClean="0"/>
              <a:t>.</a:t>
            </a:r>
            <a:r>
              <a:rPr lang="ru-RU" dirty="0"/>
              <a:t> Е</a:t>
            </a:r>
            <a:r>
              <a:rPr lang="ru-RU" dirty="0" smtClean="0"/>
              <a:t>сли </a:t>
            </a:r>
            <a:r>
              <a:rPr lang="ru-RU" dirty="0"/>
              <a:t>группа не следит за чистотой отношений, она тоже может заболеть </a:t>
            </a:r>
            <a:r>
              <a:rPr lang="ru-RU" dirty="0" smtClean="0"/>
              <a:t>– насилием. </a:t>
            </a:r>
            <a:r>
              <a:rPr lang="ru-RU" dirty="0"/>
              <a:t>Это позволит зачинщикам сохранить лицо и даже предоставит им возможность хотя бы попробовать примерить роль </a:t>
            </a:r>
            <a:r>
              <a:rPr lang="ru-RU" dirty="0" smtClean="0"/>
              <a:t>положительного лидера, который отвечает </a:t>
            </a:r>
            <a:r>
              <a:rPr lang="ru-RU" dirty="0"/>
              <a:t>за здоровье </a:t>
            </a:r>
            <a:r>
              <a:rPr lang="ru-RU" dirty="0" smtClean="0"/>
              <a:t>группы. </a:t>
            </a:r>
            <a:r>
              <a:rPr lang="ru-RU" dirty="0"/>
              <a:t>И, что особенно важно, это снимает противопоставление между </a:t>
            </a:r>
            <a:r>
              <a:rPr lang="ru-RU" dirty="0" smtClean="0"/>
              <a:t>жертвами-преследователями-свидетелями</a:t>
            </a:r>
            <a:r>
              <a:rPr lang="ru-RU" dirty="0"/>
              <a:t>. Все в одной лодке, общая проблема, давайте вместе решать.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300" b="1" dirty="0"/>
              <a:t>3. Обозначить травлю как проблему группы</a:t>
            </a:r>
            <a:endParaRPr lang="ru-RU" sz="4300" dirty="0"/>
          </a:p>
        </p:txBody>
      </p:sp>
    </p:spTree>
    <p:extLst>
      <p:ext uri="{BB962C8B-B14F-4D97-AF65-F5344CB8AC3E}">
        <p14:creationId xmlns:p14="http://schemas.microsoft.com/office/powerpoint/2010/main" val="266391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400" dirty="0">
                <a:latin typeface="Calibri" panose="020F0502020204030204" pitchFamily="34" charset="0"/>
                <a:cs typeface="Calibri" panose="020F0502020204030204" pitchFamily="34" charset="0"/>
              </a:rPr>
              <a:t>Результат не будет прочным, если дети просто </a:t>
            </a:r>
            <a:r>
              <a:rPr lang="ru-RU" sz="3400" dirty="0" smtClean="0">
                <a:latin typeface="Calibri" panose="020F0502020204030204" pitchFamily="34" charset="0"/>
                <a:cs typeface="Calibri" panose="020F0502020204030204" pitchFamily="34" charset="0"/>
              </a:rPr>
              <a:t>«прогнутся» </a:t>
            </a:r>
            <a:r>
              <a:rPr lang="ru-RU" sz="3400" dirty="0">
                <a:latin typeface="Calibri" panose="020F0502020204030204" pitchFamily="34" charset="0"/>
                <a:cs typeface="Calibri" panose="020F0502020204030204" pitchFamily="34" charset="0"/>
              </a:rPr>
              <a:t>под формальные требования </a:t>
            </a:r>
            <a:r>
              <a:rPr lang="ru-RU" sz="34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взрослого. </a:t>
            </a:r>
            <a:r>
              <a:rPr lang="ru-RU" sz="3400" dirty="0">
                <a:latin typeface="Calibri" panose="020F0502020204030204" pitchFamily="34" charset="0"/>
                <a:cs typeface="Calibri" panose="020F0502020204030204" pitchFamily="34" charset="0"/>
              </a:rPr>
              <a:t>Задача -- вывести их из </a:t>
            </a:r>
            <a:r>
              <a:rPr lang="ru-RU" sz="34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влияния толпы </a:t>
            </a:r>
            <a:r>
              <a:rPr lang="ru-RU" sz="3400" dirty="0">
                <a:latin typeface="Calibri" panose="020F0502020204030204" pitchFamily="34" charset="0"/>
                <a:cs typeface="Calibri" panose="020F0502020204030204" pitchFamily="34" charset="0"/>
              </a:rPr>
              <a:t>в осознанную позицию, включить моральную оценку </a:t>
            </a:r>
            <a:r>
              <a:rPr lang="ru-RU" sz="3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происходящего. Допустим, оценить свой </a:t>
            </a:r>
            <a:r>
              <a:rPr lang="ru-RU" sz="3400" dirty="0">
                <a:latin typeface="Calibri" panose="020F0502020204030204" pitchFamily="34" charset="0"/>
                <a:cs typeface="Calibri" panose="020F0502020204030204" pitchFamily="34" charset="0"/>
              </a:rPr>
              <a:t>вклад в болезнь </a:t>
            </a:r>
            <a:r>
              <a:rPr lang="ru-RU" sz="3400" dirty="0" smtClean="0">
                <a:latin typeface="Calibri" panose="020F0502020204030204" pitchFamily="34" charset="0"/>
                <a:cs typeface="Calibri" panose="020F0502020204030204" pitchFamily="34" charset="0"/>
              </a:rPr>
              <a:t>группы </a:t>
            </a:r>
            <a:r>
              <a:rPr lang="ru-RU" sz="3400" dirty="0">
                <a:latin typeface="Calibri" panose="020F0502020204030204" pitchFamily="34" charset="0"/>
                <a:cs typeface="Calibri" panose="020F0502020204030204" pitchFamily="34" charset="0"/>
              </a:rPr>
              <a:t>под названием "</a:t>
            </a:r>
            <a:r>
              <a:rPr lang="ru-RU" sz="3400" dirty="0" smtClean="0">
                <a:latin typeface="Calibri" panose="020F0502020204030204" pitchFamily="34" charset="0"/>
                <a:cs typeface="Calibri" panose="020F0502020204030204" pitchFamily="34" charset="0"/>
              </a:rPr>
              <a:t>травля". </a:t>
            </a:r>
            <a:r>
              <a:rPr lang="ru-RU" sz="3400" dirty="0">
                <a:latin typeface="Calibri" panose="020F0502020204030204" pitchFamily="34" charset="0"/>
                <a:cs typeface="Calibri" panose="020F0502020204030204" pitchFamily="34" charset="0"/>
              </a:rPr>
              <a:t>1 балл -- это " я никогда в этом не участвую", 2 балла -- "я иногда это делаю, но потом жалею", 3 балла -- "травил, травлю и буду травить, это здорово</a:t>
            </a:r>
            <a:r>
              <a:rPr lang="ru-RU" sz="3400" dirty="0" smtClean="0">
                <a:latin typeface="Calibri" panose="020F0502020204030204" pitchFamily="34" charset="0"/>
                <a:cs typeface="Calibri" panose="020F0502020204030204" pitchFamily="34" charset="0"/>
              </a:rPr>
              <a:t>". </a:t>
            </a:r>
            <a:r>
              <a:rPr lang="ru-RU" sz="3400" dirty="0">
                <a:latin typeface="Calibri" panose="020F0502020204030204" pitchFamily="34" charset="0"/>
                <a:cs typeface="Calibri" panose="020F0502020204030204" pitchFamily="34" charset="0"/>
              </a:rPr>
              <a:t>Так моральная оценка травли становится не внешней, навязанной взрослым, ее дают сами дети.</a:t>
            </a:r>
          </a:p>
          <a:p>
            <a:pPr marL="0" indent="0">
              <a:buNone/>
            </a:pPr>
            <a:endParaRPr lang="ru-RU" sz="37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692696"/>
            <a:ext cx="7756263" cy="648072"/>
          </a:xfrm>
        </p:spPr>
        <p:txBody>
          <a:bodyPr>
            <a:noAutofit/>
          </a:bodyPr>
          <a:lstStyle/>
          <a:p>
            <a:r>
              <a:rPr lang="ru-RU" sz="3700" b="1" dirty="0"/>
              <a:t>4. Активизировать моральное чувство и сформулировать </a:t>
            </a:r>
            <a:r>
              <a:rPr lang="ru-RU" sz="3700" b="1" dirty="0" smtClean="0"/>
              <a:t>   выбор</a:t>
            </a:r>
            <a:endParaRPr lang="ru-RU" sz="3700" dirty="0"/>
          </a:p>
        </p:txBody>
      </p:sp>
    </p:spTree>
    <p:extLst>
      <p:ext uri="{BB962C8B-B14F-4D97-AF65-F5344CB8AC3E}">
        <p14:creationId xmlns:p14="http://schemas.microsoft.com/office/powerpoint/2010/main" val="107211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 тот момент, когда 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прежняя, "плохая" групповая динамика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прервана важно вместе с детьми сформулировать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правила жизни в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группе. Разобрать проблемные ситуации  и найти отражение ситуации в правиле группы. Например: «Если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я вижу, что невольно задел и обидел человека, я прекращу делать то, что я делаю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немедленно» .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Правила выписываются на большом листе и за них все голосуют. Л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учше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-- чтобы каждый поставил подпись, что обязуется их выполнять. Этот прием называется "заключение контракта"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5. Сформулировать позитивные правила жизни в группе и </a:t>
            </a:r>
            <a:r>
              <a:rPr lang="ru-RU" sz="3200" b="1" dirty="0" smtClean="0"/>
              <a:t>«заключить контракт»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209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Очень важно чтобы взрослый, который взялся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урегулировать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ситуацию, не бросал группу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Суть в том, что группа постоянно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видит заинтересованность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взрослого и по-прежнему считает победу над травлей своим общим делом.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/>
              <a:t>6. Мониторинг и поддержка позитивных изменений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751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Необходимо, чтобы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каждый имел признание в чем-то своем, мог предъявить себя группе, быть полезным и ценным в ней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Признак гармоничной групповой иерархии -- отсутствие жестко закрепленных ролей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гибкое перетекание ролей: в этой ситуации лидером становится тот, в той -- другой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Чем больше разнообразной и осмысленной деятельности, тем здоровее группа.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/>
              <a:t>7. Гармонизировать иерархию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22802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84262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cs typeface="Calibri" panose="020F0502020204030204" pitchFamily="34" charset="0"/>
              </a:rPr>
              <a:t>Не сделанный вовремя шаг к примирению перерастает в километры</a:t>
            </a:r>
            <a:r>
              <a:rPr lang="ru-RU" b="1" dirty="0"/>
              <a:t>.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«Как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замечательно на самом деле —</a:t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Не воевать, не рвать свои сердца.</a:t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Быть в мире по возможности со всеми,</a:t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Но — не роняя своего лица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.»</a:t>
            </a: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  <a:r>
              <a:rPr lang="ru-RU" dirty="0" smtClean="0"/>
              <a:t>Арина Забавина.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1" name="Объект 20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194" y="2492896"/>
            <a:ext cx="4258759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1598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914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Определение моббинга и буллинга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051560" y="2060848"/>
            <a:ext cx="3442446" cy="50405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Моббинг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688488" y="2636913"/>
            <a:ext cx="3803904" cy="2592288"/>
          </a:xfrm>
        </p:spPr>
        <p:txBody>
          <a:bodyPr>
            <a:noAutofit/>
          </a:bodyPr>
          <a:lstStyle/>
          <a:p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Моббинг (от англ. mob — толпа) — форма психологического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насилия («психологический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террор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»),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который включает «систематически повторяющееся враждебное и неэтичное отношение одного или нескольких людей, направленное против другого человека, в основном одного»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5002306" y="2060848"/>
            <a:ext cx="3447288" cy="43204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Буллинг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>
          <a:xfrm>
            <a:off x="4645026" y="2564904"/>
            <a:ext cx="3799728" cy="3552432"/>
          </a:xfrm>
        </p:spPr>
        <p:txBody>
          <a:bodyPr>
            <a:noAutofit/>
          </a:bodyPr>
          <a:lstStyle/>
          <a:p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Буллинг (bullying,  от анг. bully - хулиган, драчун, задира, грубиян) определяется как притеснение, дискриминация, травля.  Дэвид  Лейн и Эндрю Миллер определяют  буллинг  как длительный процесс сознательного жестокого отношения, физического и (или) психического, со стороны одного или группы детей к другому  ребёнку (другим детям).</a:t>
            </a:r>
          </a:p>
        </p:txBody>
      </p:sp>
    </p:spTree>
    <p:extLst>
      <p:ext uri="{BB962C8B-B14F-4D97-AF65-F5344CB8AC3E}">
        <p14:creationId xmlns:p14="http://schemas.microsoft.com/office/powerpoint/2010/main" val="361898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8426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Почему нужно заниматься буллингом моббингом?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609600" indent="20638">
              <a:lnSpc>
                <a:spcPct val="90000"/>
              </a:lnSpc>
              <a:buNone/>
            </a:pP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1. Описаны негативные последствия как непосредственные, так и отсроченные, для буллеров и жертв</a:t>
            </a:r>
          </a:p>
          <a:p>
            <a:pPr marL="609600" indent="20638">
              <a:lnSpc>
                <a:spcPct val="90000"/>
              </a:lnSpc>
              <a:buNone/>
            </a:pPr>
            <a:endParaRPr lang="ru-RU" alt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600" indent="20638">
              <a:lnSpc>
                <a:spcPct val="90000"/>
              </a:lnSpc>
              <a:buNone/>
            </a:pP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Меняется климат класса, учебного заведения в целом</a:t>
            </a:r>
          </a:p>
          <a:p>
            <a:pPr marL="609600" indent="20638">
              <a:lnSpc>
                <a:spcPct val="90000"/>
              </a:lnSpc>
              <a:buNone/>
            </a:pPr>
            <a:endParaRPr lang="ru-RU" alt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600" indent="20638">
              <a:lnSpc>
                <a:spcPct val="90000"/>
              </a:lnSpc>
              <a:buNone/>
            </a:pP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3. Негативно влияет на 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тех, кто является 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наблюдателями</a:t>
            </a:r>
          </a:p>
          <a:p>
            <a:pPr marL="609600" indent="20638">
              <a:lnSpc>
                <a:spcPct val="90000"/>
              </a:lnSpc>
              <a:buNone/>
            </a:pPr>
            <a:endParaRPr lang="ru-RU" alt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600" indent="20638">
              <a:lnSpc>
                <a:spcPct val="90000"/>
              </a:lnSpc>
              <a:buNone/>
            </a:pP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4. Жертвы 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буллинга( моббинга) 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могут совершить суицид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2348880"/>
            <a:ext cx="3959423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804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buNone/>
            </a:pPr>
            <a:r>
              <a:rPr lang="ru-RU" altLang="ru-RU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Симптомы                </a:t>
            </a:r>
            <a:r>
              <a:rPr lang="ru-RU" altLang="ru-RU" b="1" i="1" dirty="0">
                <a:latin typeface="Calibri" panose="020F0502020204030204" pitchFamily="34" charset="0"/>
                <a:cs typeface="Calibri" panose="020F0502020204030204" pitchFamily="34" charset="0"/>
              </a:rPr>
              <a:t>Не жертвы                </a:t>
            </a:r>
            <a:r>
              <a:rPr lang="ru-RU" altLang="ru-RU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b="1" i="1" dirty="0">
                <a:latin typeface="Calibri" panose="020F0502020204030204" pitchFamily="34" charset="0"/>
                <a:cs typeface="Calibri" panose="020F0502020204030204" pitchFamily="34" charset="0"/>
              </a:rPr>
              <a:t>Жертвы</a:t>
            </a:r>
          </a:p>
          <a:p>
            <a:pPr marL="609600" indent="-609600"/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Головная боль                   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6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%                      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23%</a:t>
            </a:r>
          </a:p>
          <a:p>
            <a:pPr marL="609600" indent="-609600"/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Нарушенный сон             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23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%                       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42%</a:t>
            </a:r>
          </a:p>
          <a:p>
            <a:pPr marL="609600" indent="-609600"/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Боли в брюшной полости    9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%                        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20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  <a:p>
            <a:pPr marL="609600" indent="-609600"/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Чувство 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тяжести в теле         9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%                       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 17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  <a:p>
            <a:pPr marL="609600" indent="-609600"/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Тревога                                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 10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%                     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28%</a:t>
            </a:r>
          </a:p>
          <a:p>
            <a:pPr marL="609600" indent="-609600"/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Чувство, что я несчастен     6%                     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23%</a:t>
            </a:r>
          </a:p>
          <a:p>
            <a:pPr marL="609600" indent="-609600"/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Депрессивные настроения 16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%                      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 49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  <a:p>
            <a:pPr marL="609600" indent="-609600"/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Тяжелая депрессия              2%                     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16%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Arial" charset="0"/>
              </a:rPr>
              <a:t>Последствия для здоровья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38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Физический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Он проявляется побоями, иногда даже намеренным членовредительством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Поведенческий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Это бойкот, сплетни (распространение заведомо ложных слухов, выставляющих жертву в невыгодном свете), игнорирование, изоляция в коллективе, интриги, шантаж, вымогательства, создание неприятностей (крадут личные вещи, портят дневник, тетради).</a:t>
            </a:r>
          </a:p>
          <a:p>
            <a:pPr lvl="0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Вербальная агрессия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Выражается в постоянных насмешках, подколах, оскорблениях, окриках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Кибербуллинг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Самое последнее, но очень популярное среди подростков. Проявляется в травле при помощи социальных сетей или посылании оскорблений на электронный адрес. Сюда входит съемка и выкладывание неприглядного видео в общий доступ.</a:t>
            </a: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</a:t>
            </a:r>
            <a:r>
              <a:rPr lang="ru-RU" dirty="0"/>
              <a:t>буллинга:</a:t>
            </a:r>
          </a:p>
        </p:txBody>
      </p:sp>
    </p:spTree>
    <p:extLst>
      <p:ext uri="{BB962C8B-B14F-4D97-AF65-F5344CB8AC3E}">
        <p14:creationId xmlns:p14="http://schemas.microsoft.com/office/powerpoint/2010/main" val="428972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698604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Какие дети становятся </a:t>
            </a:r>
            <a:r>
              <a:rPr lang="ru-RU" dirty="0" smtClean="0"/>
              <a:t>булли—преследователями?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95536" y="1988840"/>
            <a:ext cx="4094168" cy="4320480"/>
          </a:xfrm>
        </p:spPr>
        <p:txBody>
          <a:bodyPr>
            <a:noAutofit/>
          </a:bodyPr>
          <a:lstStyle/>
          <a:p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дети, уверенные в том, что «господствуя» и подчиняя,  гораздо легче будет добиваться своих целей;</a:t>
            </a:r>
          </a:p>
          <a:p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не  умеющие  сочувствовать своим жертвам;</a:t>
            </a:r>
          </a:p>
          <a:p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физически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  сильные  мальчики;</a:t>
            </a:r>
          </a:p>
          <a:p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легко  возбудимые  и очень </a:t>
            </a:r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импульсивные,        с 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агрессивным </a:t>
            </a:r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  поведением.</a:t>
            </a:r>
          </a:p>
          <a:p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мечтающие   быть лидерами в классе;</a:t>
            </a:r>
          </a:p>
          <a:p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желающие 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быть в центре внимания;</a:t>
            </a:r>
          </a:p>
          <a:p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уверенные 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  в своём превосходстве над жертвой;</a:t>
            </a:r>
          </a:p>
          <a:p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дети, не признающие компромиссов;</a:t>
            </a:r>
          </a:p>
          <a:p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интуитивно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  чувствующие- какие </a:t>
            </a:r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члены группы 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не окажут сопротивление;</a:t>
            </a:r>
          </a:p>
          <a:p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со слабым самоконтролем.</a:t>
            </a:r>
          </a:p>
          <a:p>
            <a:endParaRPr lang="ru-RU" sz="16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850" y="2239963"/>
            <a:ext cx="3452000" cy="3876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3672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842620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Чаще всего жертвами </a:t>
            </a:r>
            <a:r>
              <a:rPr lang="ru-RU" sz="4400" dirty="0" smtClean="0"/>
              <a:t>буллинга      ( моббинга) становятся:</a:t>
            </a:r>
            <a:endParaRPr lang="ru-RU" sz="44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тревожные, несчастные, с низкой самооценкой, не уверенные в себе;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не имеющие  ни одного близкого друга, предпочитающие общение со взрослыми людьми ;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пугливые, чувствительные, замкнутые и застенчивые;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склонные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 к 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депрессии;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мальчики, физически слабее, чем ровесники.</a:t>
            </a: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595" y="2780928"/>
            <a:ext cx="4223180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8288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отсутствие контроля за поведением на переменах и в «горячих точках»: туалетах, раздевалках, столовой,  укромных углах и т.д.</a:t>
            </a:r>
          </a:p>
          <a:p>
            <a:r>
              <a:rPr lang="ru-RU" alt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позиция безразличия в отношении насилия со стороны сверстников; Они не знают, что делать и не верят, что можно помочь. </a:t>
            </a:r>
          </a:p>
          <a:p>
            <a:r>
              <a:rPr lang="ru-RU" alt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равнодушие как установка  педагогов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764704"/>
            <a:ext cx="7756263" cy="432048"/>
          </a:xfrm>
        </p:spPr>
        <p:txBody>
          <a:bodyPr>
            <a:noAutofit/>
          </a:bodyPr>
          <a:lstStyle/>
          <a:p>
            <a:r>
              <a:rPr lang="ru-RU" altLang="ru-RU" sz="4000" dirty="0"/>
              <a:t>Факторы, способствующие </a:t>
            </a:r>
            <a:r>
              <a:rPr lang="ru-RU" altLang="ru-RU" sz="4000" dirty="0" smtClean="0"/>
              <a:t>буллингу( моббингу) </a:t>
            </a:r>
            <a:r>
              <a:rPr lang="ru-RU" altLang="ru-RU" sz="4000" dirty="0"/>
              <a:t>в </a:t>
            </a:r>
            <a:r>
              <a:rPr lang="ru-RU" altLang="ru-RU" sz="4000" dirty="0" smtClean="0"/>
              <a:t>детском коллективе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8214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cs typeface="Calibri" panose="020F0502020204030204" pitchFamily="34" charset="0"/>
              </a:rPr>
              <a:t>Формы переживания буллинга ( моббинга ) детьми</a:t>
            </a:r>
            <a:endParaRPr lang="ru-RU" sz="4400" dirty="0">
              <a:cs typeface="Calibri" panose="020F050202020403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 </a:t>
            </a:r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Поведенческие особенности</a:t>
            </a:r>
            <a:r>
              <a:rPr lang="ru-RU" sz="2800" b="1" dirty="0" smtClean="0"/>
              <a:t>:</a:t>
            </a:r>
            <a:endParaRPr lang="ru-RU" sz="28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дистанцированность от взрослых и детей;</a:t>
            </a:r>
          </a:p>
          <a:p>
            <a:pPr lv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негативизм при обсуждении темы буллинга;</a:t>
            </a:r>
          </a:p>
          <a:p>
            <a:pPr lv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агрессивность к взрослым и детям.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Эмоциональные особенности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напряженность и страх при появлении ровесников;</a:t>
            </a:r>
          </a:p>
          <a:p>
            <a:pPr lv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обидчивость и раздражительность;</a:t>
            </a:r>
          </a:p>
          <a:p>
            <a:pPr lv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грусть, печаль и неустойчивое настроение.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4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319</TotalTime>
  <Words>1107</Words>
  <Application>Microsoft Office PowerPoint</Application>
  <PresentationFormat>Экран (4:3)</PresentationFormat>
  <Paragraphs>97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Book Antiqua</vt:lpstr>
      <vt:lpstr>Calibri</vt:lpstr>
      <vt:lpstr>Times New Roman</vt:lpstr>
      <vt:lpstr>Wingdings</vt:lpstr>
      <vt:lpstr>Твердый переплет</vt:lpstr>
      <vt:lpstr>Моббинг и Буллинг в подростковой среде</vt:lpstr>
      <vt:lpstr>Определение моббинга и буллинга</vt:lpstr>
      <vt:lpstr>Почему нужно заниматься буллингом моббингом?</vt:lpstr>
      <vt:lpstr>Последствия для здоровья </vt:lpstr>
      <vt:lpstr>Типы буллинга:</vt:lpstr>
      <vt:lpstr>Какие дети становятся булли—преследователями?</vt:lpstr>
      <vt:lpstr>Чаще всего жертвами буллинга      ( моббинга) становятся:</vt:lpstr>
      <vt:lpstr>Факторы, способствующие буллингу( моббингу) в детском коллективе</vt:lpstr>
      <vt:lpstr>Формы переживания буллинга ( моббинга ) детьми</vt:lpstr>
      <vt:lpstr> Как бороться с травлей в детском коллективе?</vt:lpstr>
      <vt:lpstr>Что можно сделать:</vt:lpstr>
      <vt:lpstr>1. Назвать явление</vt:lpstr>
      <vt:lpstr>2. Дать однозначную оценку</vt:lpstr>
      <vt:lpstr>3. Обозначить травлю как проблему группы</vt:lpstr>
      <vt:lpstr>4. Активизировать моральное чувство и сформулировать    выбор</vt:lpstr>
      <vt:lpstr>5. Сформулировать позитивные правила жизни в группе и «заключить контракт» </vt:lpstr>
      <vt:lpstr>6. Мониторинг и поддержка позитивных изменений</vt:lpstr>
      <vt:lpstr>7. Гармонизировать иерархию</vt:lpstr>
      <vt:lpstr>Не сделанный вовремя шаг к примирению перерастает в километры.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Моббинг и Буллинг в подростковой среде</dc:title>
  <dc:creator>User</dc:creator>
  <cp:lastModifiedBy>Ефимова Яна Евгеньевна</cp:lastModifiedBy>
  <cp:revision>87</cp:revision>
  <dcterms:created xsi:type="dcterms:W3CDTF">2017-07-25T05:36:52Z</dcterms:created>
  <dcterms:modified xsi:type="dcterms:W3CDTF">2019-07-15T09:41:44Z</dcterms:modified>
  <cp:contentStatus/>
</cp:coreProperties>
</file>