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7" r:id="rId2"/>
    <p:sldId id="318" r:id="rId3"/>
    <p:sldId id="308" r:id="rId4"/>
    <p:sldId id="316" r:id="rId5"/>
    <p:sldId id="320" r:id="rId6"/>
    <p:sldId id="321" r:id="rId7"/>
    <p:sldId id="322" r:id="rId8"/>
    <p:sldId id="323" r:id="rId9"/>
  </p:sldIdLst>
  <p:sldSz cx="12192000" cy="6858000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CBDF"/>
    <a:srgbClr val="AD90BA"/>
    <a:srgbClr val="88609A"/>
    <a:srgbClr val="D7CFDB"/>
    <a:srgbClr val="F4903E"/>
    <a:srgbClr val="FF6600"/>
    <a:srgbClr val="FF9933"/>
    <a:srgbClr val="8F53A7"/>
    <a:srgbClr val="632B8D"/>
    <a:srgbClr val="EFE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 snapToGrid="0">
      <p:cViewPr varScale="1">
        <p:scale>
          <a:sx n="87" d="100"/>
          <a:sy n="87" d="100"/>
        </p:scale>
        <p:origin x="6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16A87-8A44-475B-8A01-D257EEF39492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5" y="4642763"/>
            <a:ext cx="531876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6" y="928383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86611-2730-45B0-AD55-40D50CC52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56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BE35-4B10-4D43-B2C5-3617EB636CE6}" type="datetime1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ГБПОУ "Краевой политехнический колледж"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0026-1DFF-408D-9FF6-5DC303963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06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6646-204E-46CB-AE15-2AE877913ABB}" type="datetime1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ГБПОУ "Краевой политехнический колледж"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0026-1DFF-408D-9FF6-5DC303963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64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585F-3282-4D83-B838-233808A5D57B}" type="datetime1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ГБПОУ "Краевой политехнический колледж"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0026-1DFF-408D-9FF6-5DC303963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67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075A-861F-4480-A5A6-0573909A4B8E}" type="datetime1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ГБПОУ "Краевой политехнический колледж"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0026-1DFF-408D-9FF6-5DC303963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0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5FF8-A943-45FE-8A87-AF4E2956CB94}" type="datetime1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ГБПОУ "Краевой политехнический колледж"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0026-1DFF-408D-9FF6-5DC303963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00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D43D-0A1F-4B2F-8E2D-194E5BA08ADA}" type="datetime1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ГБПОУ "Краевой политехнический колледж"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0026-1DFF-408D-9FF6-5DC303963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68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AFC4A-9383-47CD-840D-9FF26D050ED5}" type="datetime1">
              <a:rPr lang="ru-RU" smtClean="0"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ГБПОУ "Краевой политехнический колледж"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0026-1DFF-408D-9FF6-5DC303963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2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89E-E2A6-44E9-AAE0-1F8D984A1C89}" type="datetime1">
              <a:rPr lang="ru-RU" smtClean="0"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ГБПОУ "Краевой политехнический колледж"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0026-1DFF-408D-9FF6-5DC303963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013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8278-981C-4636-967C-D611E7AAA61A}" type="datetime1">
              <a:rPr lang="ru-RU" smtClean="0"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ГБПОУ "Краевой политехнический колледж"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0026-1DFF-408D-9FF6-5DC303963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35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2A57-EE27-4A31-9D2C-59E6EC69484F}" type="datetime1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ГБПОУ "Краевой политехнический колледж"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0026-1DFF-408D-9FF6-5DC303963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890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272B-B8D4-4784-816A-5E3690DF96C2}" type="datetime1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ГБПОУ "Краевой политехнический колледж"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0026-1DFF-408D-9FF6-5DC303963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85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C94D2-FC57-4173-A7EF-5453C42C48EB}" type="datetime1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ГБПОУ "Краевой политехнический колледж"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80026-1DFF-408D-9FF6-5DC303963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40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192" y="3578309"/>
            <a:ext cx="7417231" cy="167365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561224" y="5527200"/>
            <a:ext cx="2301543" cy="63730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Турыгина Н.А.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Half Frame 11">
            <a:extLst>
              <a:ext uri="{FF2B5EF4-FFF2-40B4-BE49-F238E27FC236}">
                <a16:creationId xmlns="" xmlns:a16="http://schemas.microsoft.com/office/drawing/2014/main" id="{C45A94DB-0202-452C-BE7D-7AAF9A066CDD}"/>
              </a:ext>
            </a:extLst>
          </p:cNvPr>
          <p:cNvSpPr/>
          <p:nvPr/>
        </p:nvSpPr>
        <p:spPr>
          <a:xfrm>
            <a:off x="652564" y="1131237"/>
            <a:ext cx="1524272" cy="1499468"/>
          </a:xfrm>
          <a:prstGeom prst="halfFrame">
            <a:avLst>
              <a:gd name="adj1" fmla="val 19850"/>
              <a:gd name="adj2" fmla="val 1985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30" y="1379950"/>
            <a:ext cx="10910993" cy="1131896"/>
          </a:xfrm>
          <a:solidFill>
            <a:srgbClr val="88609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361950" lvl="0" algn="l"/>
            <a:r>
              <a:rPr lang="ru-RU" sz="3600" b="1" dirty="0"/>
              <a:t>О предоставлении обучающимся дополнительных льгот и видов материального </a:t>
            </a:r>
            <a:r>
              <a:rPr lang="ru-RU" sz="3600" b="1" dirty="0" smtClean="0"/>
              <a:t>обеспечения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540" y="3340415"/>
            <a:ext cx="1548460" cy="205329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930448" y="5527199"/>
            <a:ext cx="2301543" cy="63730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Октябрь, 2020г.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3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5118" y="72361"/>
            <a:ext cx="10515600" cy="1096363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Нормативная база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388" y="1199021"/>
            <a:ext cx="11685224" cy="4928130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материальном вознаграждении обучающихся (приказ 155-ОД от 04.04.2019)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размерах и порядке материальной поддержки обучающихся (приказ 154-ОД от 04.04.2019)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стипендиальном обеспечении студентов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420-ОД от 08.10.2019)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порядке предоставления двухразового питания обучающихся с ограниченными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предоставления мер социальной поддержки детей-сирот и детей, оставшихся без попечения родителей, лиц из числа детей-сирот и детей, оставшихся без попечения родителей, а также лиц, потерявших в период обучения обоих родителей или единственного родителя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 о стипендиальной комиссии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конкурсе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«Группа года»</a:t>
            </a: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конкурсе «Студент года» и др.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ГБПОУ "Краевой политехнический колледж"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0026-1DFF-408D-9FF6-5DC303963273}" type="slidenum">
              <a:rPr lang="ru-RU" sz="2000" smtClean="0"/>
              <a:t>2</a:t>
            </a:fld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20" y="-337225"/>
            <a:ext cx="1308538" cy="1735149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168724"/>
            <a:ext cx="12192000" cy="0"/>
          </a:xfrm>
          <a:prstGeom prst="line">
            <a:avLst/>
          </a:prstGeom>
          <a:ln w="76200">
            <a:solidFill>
              <a:srgbClr val="AD9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493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5118" y="72361"/>
            <a:ext cx="10906318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Дополнительные льготы </a:t>
            </a:r>
            <a:r>
              <a:rPr lang="ru-RU" sz="3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lang="ru-RU" sz="3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виды материального </a:t>
            </a:r>
            <a:r>
              <a:rPr lang="ru-RU" sz="3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обеспечения, 2020 год</a:t>
            </a:r>
            <a:endParaRPr lang="ru-RU" sz="3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5416" y="1685056"/>
            <a:ext cx="10987489" cy="475854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Академическая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- 416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стипендия - 437 чел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Материальная помощь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384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чел.                                         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Денежное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поощрение обучающихся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300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компенсации - дети-сироты – 194 чел.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(дети ОВЗ)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93 чел.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Стипендия правительства РФ - 2 чел.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Именная стипендия Директора по результатам конкурса «Студент года» - 6 чел.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 Знаком отличия «Гордость Пермского края»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чел.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 «Пермский характер»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чел.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Единовременное вознаграждение от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партнеров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«ЛУКОЙЛ-ПЕРМЬ»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чел.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ГБПОУ "Краевой политехнический колледж"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0026-1DFF-408D-9FF6-5DC303963273}" type="slidenum">
              <a:rPr lang="ru-RU" sz="2000" smtClean="0"/>
              <a:t>3</a:t>
            </a:fld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20" y="-132431"/>
            <a:ext cx="1308538" cy="1735149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433129"/>
            <a:ext cx="12192000" cy="0"/>
          </a:xfrm>
          <a:prstGeom prst="line">
            <a:avLst/>
          </a:prstGeom>
          <a:ln w="76200">
            <a:solidFill>
              <a:srgbClr val="AD9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457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992" y="291836"/>
            <a:ext cx="10344807" cy="97170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стипендия - 437 чел.,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Материальная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- 384 чел., 18%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227581"/>
              </p:ext>
            </p:extLst>
          </p:nvPr>
        </p:nvGraphicFramePr>
        <p:xfrm>
          <a:off x="965811" y="1631513"/>
          <a:ext cx="10387988" cy="4771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61273">
                  <a:extLst>
                    <a:ext uri="{9D8B030D-6E8A-4147-A177-3AD203B41FA5}">
                      <a16:colId xmlns="" xmlns:a16="http://schemas.microsoft.com/office/drawing/2014/main" val="4188697524"/>
                    </a:ext>
                  </a:extLst>
                </a:gridCol>
                <a:gridCol w="1817783">
                  <a:extLst>
                    <a:ext uri="{9D8B030D-6E8A-4147-A177-3AD203B41FA5}">
                      <a16:colId xmlns="" xmlns:a16="http://schemas.microsoft.com/office/drawing/2014/main" val="3217627390"/>
                    </a:ext>
                  </a:extLst>
                </a:gridCol>
                <a:gridCol w="1740666">
                  <a:extLst>
                    <a:ext uri="{9D8B030D-6E8A-4147-A177-3AD203B41FA5}">
                      <a16:colId xmlns="" xmlns:a16="http://schemas.microsoft.com/office/drawing/2014/main" val="2185468191"/>
                    </a:ext>
                  </a:extLst>
                </a:gridCol>
                <a:gridCol w="1564395">
                  <a:extLst>
                    <a:ext uri="{9D8B030D-6E8A-4147-A177-3AD203B41FA5}">
                      <a16:colId xmlns="" xmlns:a16="http://schemas.microsoft.com/office/drawing/2014/main" val="1382696560"/>
                    </a:ext>
                  </a:extLst>
                </a:gridCol>
                <a:gridCol w="1603871"/>
              </a:tblGrid>
              <a:tr h="6599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Структурное подразделение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9CBD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Материальная</a:t>
                      </a:r>
                      <a:b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помощь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9CBD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400" dirty="0"/>
                    </a:p>
                  </a:txBody>
                  <a:tcPr>
                    <a:solidFill>
                      <a:srgbClr val="D9C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Социальная стипендия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9CB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Сироты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9CBD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3676602"/>
                  </a:ext>
                </a:extLst>
              </a:tr>
              <a:tr h="579797">
                <a:tc>
                  <a:txBody>
                    <a:bodyPr/>
                    <a:lstStyle/>
                    <a:p>
                      <a:pPr marL="0" indent="268288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Базовое учреждение,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Юб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78 чел.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132 200-00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97 чел.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19 чел.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2400808"/>
                  </a:ext>
                </a:extLst>
              </a:tr>
              <a:tr h="579797">
                <a:tc>
                  <a:txBody>
                    <a:bodyPr/>
                    <a:lstStyle/>
                    <a:p>
                      <a:pPr marL="0" indent="268288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Базовое учреждение, Лун.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61 чел.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115 900-00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110 чел.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51 чел.</a:t>
                      </a:r>
                      <a:endParaRPr lang="ru-RU" sz="2000" dirty="0"/>
                    </a:p>
                  </a:txBody>
                  <a:tcPr/>
                </a:tc>
              </a:tr>
              <a:tr h="579797">
                <a:tc>
                  <a:txBody>
                    <a:bodyPr/>
                    <a:lstStyle/>
                    <a:p>
                      <a:pPr marL="0" indent="268288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Бардымский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филиал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77 чел.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140 300-00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73 чел.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34 чел.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59423905"/>
                  </a:ext>
                </a:extLst>
              </a:tr>
              <a:tr h="564127">
                <a:tc>
                  <a:txBody>
                    <a:bodyPr/>
                    <a:lstStyle/>
                    <a:p>
                      <a:pPr marL="0" indent="268288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Куединский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филиал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44 чел.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81 600-00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48 чел.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33 чел.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17298647"/>
                  </a:ext>
                </a:extLst>
              </a:tr>
              <a:tr h="532787">
                <a:tc>
                  <a:txBody>
                    <a:bodyPr/>
                    <a:lstStyle/>
                    <a:p>
                      <a:pPr marL="0" indent="268288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Октябрьский филиал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 чел.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131 600-00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 чел.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 чел.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0367075"/>
                  </a:ext>
                </a:extLst>
              </a:tr>
              <a:tr h="532786">
                <a:tc>
                  <a:txBody>
                    <a:bodyPr/>
                    <a:lstStyle/>
                    <a:p>
                      <a:pPr marL="0" indent="268288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Уинский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филиал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 чел.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94 000-00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 чел.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 чел.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33528492"/>
                  </a:ext>
                </a:extLst>
              </a:tr>
              <a:tr h="532786">
                <a:tc>
                  <a:txBody>
                    <a:bodyPr/>
                    <a:lstStyle/>
                    <a:p>
                      <a:pPr marL="0" indent="268288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9CB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68288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695 чел., 32%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9CB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68288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695 670-00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9CB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68288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437 чел., 20%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9CB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68288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194 чел., 9%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9CBDF"/>
                    </a:solidFill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ГБПОУ "Краевой политехнический колледж"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0026-1DFF-408D-9FF6-5DC303963273}" type="slidenum">
              <a:rPr lang="ru-RU" sz="2000" smtClean="0"/>
              <a:t>4</a:t>
            </a:fld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20" y="-132431"/>
            <a:ext cx="1308538" cy="1735149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433129"/>
            <a:ext cx="12192000" cy="0"/>
          </a:xfrm>
          <a:prstGeom prst="line">
            <a:avLst/>
          </a:prstGeom>
          <a:ln w="76200">
            <a:solidFill>
              <a:srgbClr val="AD9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615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7566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Гордость Пермского края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3200" b="1" dirty="0" smtClean="0"/>
              <a:t>(16 заявок, 9 награжденных)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186" y="1842715"/>
            <a:ext cx="10659737" cy="48787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Номинация «Интеллект»: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Бадамшина</a:t>
            </a:r>
            <a:r>
              <a:rPr lang="ru-RU" dirty="0"/>
              <a:t> Милана Георгиевна, группа РМ-169, выпускница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Зедымакова</a:t>
            </a:r>
            <a:r>
              <a:rPr lang="ru-RU" dirty="0"/>
              <a:t> Ольга Эдуардовна, группа РМ-179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/>
              <a:t>Нарбутас</a:t>
            </a:r>
            <a:r>
              <a:rPr lang="ru-RU" dirty="0"/>
              <a:t> Валдис </a:t>
            </a:r>
            <a:r>
              <a:rPr lang="ru-RU" dirty="0" err="1"/>
              <a:t>Саулюсович</a:t>
            </a:r>
            <a:r>
              <a:rPr lang="ru-RU" dirty="0"/>
              <a:t>, группа СГ-179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Дульцев Никита Алексеевич, группа ИС-179</a:t>
            </a:r>
          </a:p>
          <a:p>
            <a:pPr marL="0" indent="0">
              <a:buNone/>
            </a:pPr>
            <a:r>
              <a:rPr lang="ru-RU" b="1" dirty="0"/>
              <a:t>Номинация «Общественная деятельность»: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Каменских Дмитрий Иванович, группа СГ-189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Никулина Анна Евгеньевна, группа ЭБ-О-189</a:t>
            </a:r>
          </a:p>
          <a:p>
            <a:pPr marL="0" indent="0">
              <a:buNone/>
            </a:pPr>
            <a:r>
              <a:rPr lang="ru-RU" b="1" dirty="0"/>
              <a:t>Номинация «Физическая культура и спорт»: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Росляков Марк Павлович, группа СГ-189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Смольников Артем Игоревич, МА-209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Герасимов Эдуард Викторович, группа БС-169, </a:t>
            </a:r>
            <a:r>
              <a:rPr lang="ru-RU" dirty="0" smtClean="0"/>
              <a:t>выпускник</a:t>
            </a:r>
          </a:p>
          <a:p>
            <a:pPr marL="514350" lvl="0" indent="-514350">
              <a:buFont typeface="+mj-lt"/>
              <a:buAutoNum type="arabicPeriod"/>
            </a:pPr>
            <a:endParaRPr lang="ru-RU" dirty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0026-1DFF-408D-9FF6-5DC303963273}" type="slidenum">
              <a:rPr lang="ru-RU" sz="2000" smtClean="0"/>
              <a:t>5</a:t>
            </a:fld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87" y="-139723"/>
            <a:ext cx="1308538" cy="1735149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433129"/>
            <a:ext cx="12192000" cy="0"/>
          </a:xfrm>
          <a:prstGeom prst="line">
            <a:avLst/>
          </a:prstGeom>
          <a:ln w="76200">
            <a:solidFill>
              <a:srgbClr val="AD9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t="9970" r="5844"/>
          <a:stretch/>
        </p:blipFill>
        <p:spPr>
          <a:xfrm>
            <a:off x="10369799" y="4282095"/>
            <a:ext cx="1608463" cy="2227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1"/>
          <a:stretch/>
        </p:blipFill>
        <p:spPr>
          <a:xfrm>
            <a:off x="8610600" y="1869889"/>
            <a:ext cx="3361235" cy="23287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1" t="17443" r="7572"/>
          <a:stretch/>
        </p:blipFill>
        <p:spPr>
          <a:xfrm>
            <a:off x="8610600" y="4283286"/>
            <a:ext cx="1685581" cy="2255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3737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Инициатива «Пермский характер»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000" b="1" dirty="0"/>
              <a:t>за преодоление трудной жизненной ситуации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849" y="2187245"/>
            <a:ext cx="5067759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2017 год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Махотин </a:t>
            </a:r>
            <a:r>
              <a:rPr lang="ru-RU" dirty="0"/>
              <a:t>Денис,  ЭВ-К-149</a:t>
            </a:r>
          </a:p>
          <a:p>
            <a:pPr marL="0" indent="0">
              <a:buNone/>
            </a:pPr>
            <a:endParaRPr lang="ru-RU" sz="1400" b="1" dirty="0" smtClean="0"/>
          </a:p>
          <a:p>
            <a:pPr marL="0" indent="0">
              <a:buNone/>
            </a:pPr>
            <a:r>
              <a:rPr lang="ru-RU" b="1" dirty="0" smtClean="0"/>
              <a:t>2018 год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Габдуллин </a:t>
            </a:r>
            <a:r>
              <a:rPr lang="ru-RU" dirty="0"/>
              <a:t>Вадим, ИС-159  </a:t>
            </a:r>
            <a:endParaRPr lang="ru-RU" dirty="0" smtClean="0"/>
          </a:p>
          <a:p>
            <a:pPr marL="0" indent="0">
              <a:buNone/>
            </a:pPr>
            <a:endParaRPr lang="ru-RU" sz="1400" b="1" dirty="0" smtClean="0"/>
          </a:p>
          <a:p>
            <a:pPr marL="0" indent="0">
              <a:buNone/>
            </a:pPr>
            <a:r>
              <a:rPr lang="ru-RU" b="1" dirty="0" smtClean="0"/>
              <a:t>2020 год</a:t>
            </a:r>
          </a:p>
          <a:p>
            <a:pPr marL="0" indent="0">
              <a:buNone/>
            </a:pPr>
            <a:r>
              <a:rPr lang="ru-RU" dirty="0" smtClean="0"/>
              <a:t>Дульцев Никита, ИС-179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ГБПОУ "Краевой политехнический колледж"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0026-1DFF-408D-9FF6-5DC303963273}" type="slidenum">
              <a:rPr lang="ru-RU" sz="2000" smtClean="0"/>
              <a:t>6</a:t>
            </a:fld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20" y="-132431"/>
            <a:ext cx="1308538" cy="1735149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433129"/>
            <a:ext cx="12192000" cy="0"/>
          </a:xfrm>
          <a:prstGeom prst="line">
            <a:avLst/>
          </a:prstGeom>
          <a:ln w="76200">
            <a:solidFill>
              <a:srgbClr val="AD9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82" y="1866958"/>
            <a:ext cx="4864866" cy="3647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2248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236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53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Именная стипендия Директора</a:t>
            </a: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/>
              <a:t>1000 руб. в течение </a:t>
            </a:r>
            <a:r>
              <a:rPr lang="ru-RU" sz="4800" b="1" dirty="0" err="1"/>
              <a:t>уч.года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849" y="1719071"/>
            <a:ext cx="506775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2020 год</a:t>
            </a:r>
          </a:p>
          <a:p>
            <a:pPr lvl="0"/>
            <a:r>
              <a:rPr lang="ru-RU" dirty="0"/>
              <a:t>Каменских Дмитрий, СГ-189</a:t>
            </a:r>
          </a:p>
          <a:p>
            <a:pPr lvl="0"/>
            <a:r>
              <a:rPr lang="ru-RU" dirty="0" err="1"/>
              <a:t>Зедымакова</a:t>
            </a:r>
            <a:r>
              <a:rPr lang="ru-RU" dirty="0"/>
              <a:t> Ольга, РМ-179</a:t>
            </a:r>
          </a:p>
          <a:p>
            <a:pPr lvl="0"/>
            <a:r>
              <a:rPr lang="ru-RU" dirty="0"/>
              <a:t>Саитова Арина, ДО-199</a:t>
            </a:r>
          </a:p>
          <a:p>
            <a:pPr lvl="0"/>
            <a:r>
              <a:rPr lang="ru-RU" dirty="0" err="1"/>
              <a:t>Рангулова</a:t>
            </a:r>
            <a:r>
              <a:rPr lang="ru-RU" dirty="0"/>
              <a:t> Эльза, СГ-Б-199</a:t>
            </a:r>
          </a:p>
          <a:p>
            <a:pPr lvl="0"/>
            <a:r>
              <a:rPr lang="ru-RU" dirty="0"/>
              <a:t>Попова Анастасия, ТП-К-189</a:t>
            </a:r>
          </a:p>
          <a:p>
            <a:pPr lvl="0"/>
            <a:r>
              <a:rPr lang="ru-RU" dirty="0" err="1"/>
              <a:t>Елькин</a:t>
            </a:r>
            <a:r>
              <a:rPr lang="ru-RU" dirty="0"/>
              <a:t> Илья, МТО-У-189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ГБПОУ "Краевой политехнический колледж"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0026-1DFF-408D-9FF6-5DC303963273}" type="slidenum">
              <a:rPr lang="ru-RU" sz="2000" smtClean="0"/>
              <a:t>7</a:t>
            </a:fld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20" y="-132431"/>
            <a:ext cx="1308538" cy="1735149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433129"/>
            <a:ext cx="12192000" cy="0"/>
          </a:xfrm>
          <a:prstGeom prst="line">
            <a:avLst/>
          </a:prstGeom>
          <a:ln w="76200">
            <a:solidFill>
              <a:srgbClr val="AD9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3984" r="5976" b="23713"/>
          <a:stretch/>
        </p:blipFill>
        <p:spPr>
          <a:xfrm>
            <a:off x="5153564" y="1549483"/>
            <a:ext cx="4298276" cy="2744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614" y="3733792"/>
            <a:ext cx="4592790" cy="2587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3392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2361"/>
            <a:ext cx="10515600" cy="1325563"/>
          </a:xfrm>
        </p:spPr>
        <p:txBody>
          <a:bodyPr>
            <a:normAutofit/>
          </a:bodyPr>
          <a:lstStyle/>
          <a:p>
            <a:r>
              <a:rPr lang="ru-RU" sz="53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Стипендия Правительства </a:t>
            </a:r>
            <a:r>
              <a:rPr lang="ru-RU" sz="53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РФ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849" y="1719071"/>
            <a:ext cx="52051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2020 год</a:t>
            </a:r>
          </a:p>
          <a:p>
            <a:pPr lvl="0"/>
            <a:r>
              <a:rPr lang="ru-RU" dirty="0" err="1" smtClean="0"/>
              <a:t>Зидымаков</a:t>
            </a:r>
            <a:r>
              <a:rPr lang="ru-RU" dirty="0" smtClean="0"/>
              <a:t> </a:t>
            </a:r>
            <a:r>
              <a:rPr lang="ru-RU" dirty="0"/>
              <a:t>Игорь Михайлович, группа ТЭ-179-1</a:t>
            </a:r>
          </a:p>
          <a:p>
            <a:pPr lvl="0"/>
            <a:r>
              <a:rPr lang="ru-RU" dirty="0"/>
              <a:t>Девятков Алексей Андреевич, группа ТЭ-179-2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ГБПОУ "Краевой политехнический колледж"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0026-1DFF-408D-9FF6-5DC303963273}" type="slidenum">
              <a:rPr lang="ru-RU" sz="2000" smtClean="0"/>
              <a:t>8</a:t>
            </a:fld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20" y="-132431"/>
            <a:ext cx="1308538" cy="1735149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433129"/>
            <a:ext cx="12192000" cy="0"/>
          </a:xfrm>
          <a:prstGeom prst="line">
            <a:avLst/>
          </a:prstGeom>
          <a:ln w="76200">
            <a:solidFill>
              <a:srgbClr val="AD9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966" y="1748317"/>
            <a:ext cx="2924634" cy="438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5" t="9051" r="15351" b="25850"/>
          <a:stretch/>
        </p:blipFill>
        <p:spPr>
          <a:xfrm>
            <a:off x="8829385" y="1683864"/>
            <a:ext cx="2440870" cy="4450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85427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2413</TotalTime>
  <Words>528</Words>
  <Application>Microsoft Office PowerPoint</Application>
  <PresentationFormat>Широкоэкранный</PresentationFormat>
  <Paragraphs>112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 Unicode MS</vt:lpstr>
      <vt:lpstr>Arial</vt:lpstr>
      <vt:lpstr>Calibri</vt:lpstr>
      <vt:lpstr>Calibri Light</vt:lpstr>
      <vt:lpstr>Times New Roman</vt:lpstr>
      <vt:lpstr>Тема Office</vt:lpstr>
      <vt:lpstr>О предоставлении обучающимся дополнительных льгот и видов материального обеспечения</vt:lpstr>
      <vt:lpstr>Нормативная база</vt:lpstr>
      <vt:lpstr>Дополнительные льготы и виды материального обеспечения, 2020 год</vt:lpstr>
      <vt:lpstr>Социальная стипендия - 437 чел., 20% Материальная помощь - 384 чел., 18%                                    </vt:lpstr>
      <vt:lpstr>Гордость Пермского края  (16 заявок, 9 награжденных)</vt:lpstr>
      <vt:lpstr>Инициатива «Пермский характер» за преодоление трудной жизненной ситуации </vt:lpstr>
      <vt:lpstr>Именная стипендия Директора 1000 руб. в течение уч.года</vt:lpstr>
      <vt:lpstr>Стипендия Правительства РФ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Buh002</cp:lastModifiedBy>
  <cp:revision>135</cp:revision>
  <cp:lastPrinted>2019-12-18T09:20:12Z</cp:lastPrinted>
  <dcterms:created xsi:type="dcterms:W3CDTF">2019-12-11T15:26:29Z</dcterms:created>
  <dcterms:modified xsi:type="dcterms:W3CDTF">2020-12-08T07:37:20Z</dcterms:modified>
</cp:coreProperties>
</file>