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317" r:id="rId2"/>
    <p:sldId id="318" r:id="rId3"/>
    <p:sldId id="326" r:id="rId4"/>
    <p:sldId id="319" r:id="rId5"/>
    <p:sldId id="320" r:id="rId6"/>
    <p:sldId id="321" r:id="rId7"/>
    <p:sldId id="322" r:id="rId8"/>
    <p:sldId id="323" r:id="rId9"/>
    <p:sldId id="324" r:id="rId10"/>
    <p:sldId id="325" r:id="rId11"/>
  </p:sldIdLst>
  <p:sldSz cx="9144000" cy="6858000" type="screen4x3"/>
  <p:notesSz cx="6769100" cy="9906000"/>
  <p:custDataLst>
    <p:tags r:id="rId13"/>
  </p:custDataLst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251D2F"/>
    <a:srgbClr val="433456"/>
    <a:srgbClr val="6C0000"/>
    <a:srgbClr val="FFFFFF"/>
    <a:srgbClr val="728A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72" autoAdjust="0"/>
    <p:restoredTop sz="86346" autoAdjust="0"/>
  </p:normalViewPr>
  <p:slideViewPr>
    <p:cSldViewPr>
      <p:cViewPr varScale="1">
        <p:scale>
          <a:sx n="116" d="100"/>
          <a:sy n="116" d="100"/>
        </p:scale>
        <p:origin x="1560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1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3700" cy="495300"/>
          </a:xfrm>
          <a:prstGeom prst="rect">
            <a:avLst/>
          </a:prstGeom>
        </p:spPr>
        <p:txBody>
          <a:bodyPr vert="horz" lIns="91157" tIns="45578" rIns="91157" bIns="45578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33813" y="0"/>
            <a:ext cx="2933700" cy="495300"/>
          </a:xfrm>
          <a:prstGeom prst="rect">
            <a:avLst/>
          </a:prstGeom>
        </p:spPr>
        <p:txBody>
          <a:bodyPr vert="horz" lIns="91157" tIns="45578" rIns="91157" bIns="45578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7FF7A33A-4AD3-42AE-A011-C2E2077410D1}" type="datetimeFigureOut">
              <a:rPr lang="ru-RU"/>
              <a:pPr>
                <a:defRPr/>
              </a:pPr>
              <a:t>18.01.2021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805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157" tIns="45578" rIns="91157" bIns="45578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275" y="4703763"/>
            <a:ext cx="5416550" cy="4459287"/>
          </a:xfrm>
          <a:prstGeom prst="rect">
            <a:avLst/>
          </a:prstGeom>
        </p:spPr>
        <p:txBody>
          <a:bodyPr vert="horz" lIns="91157" tIns="45578" rIns="91157" bIns="45578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09113"/>
            <a:ext cx="2933700" cy="495300"/>
          </a:xfrm>
          <a:prstGeom prst="rect">
            <a:avLst/>
          </a:prstGeom>
        </p:spPr>
        <p:txBody>
          <a:bodyPr vert="horz" lIns="91157" tIns="45578" rIns="91157" bIns="45578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33813" y="9409113"/>
            <a:ext cx="2933700" cy="495300"/>
          </a:xfrm>
          <a:prstGeom prst="rect">
            <a:avLst/>
          </a:prstGeom>
        </p:spPr>
        <p:txBody>
          <a:bodyPr vert="horz" wrap="square" lIns="91157" tIns="45578" rIns="91157" bIns="4557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4A8FA4A-DB48-433F-B654-79B46AE9986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570284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A8FA4A-DB48-433F-B654-79B46AE9986A}" type="slidenum">
              <a:rPr lang="ru-RU" altLang="ru-RU" smtClean="0"/>
              <a:pPr>
                <a:defRPr/>
              </a:pPr>
              <a:t>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30114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392C3D-6D9B-4D11-A6A3-AA8AAD11DB7D}" type="datetimeFigureOut">
              <a:rPr lang="ru-RU"/>
              <a:pPr>
                <a:defRPr/>
              </a:pPr>
              <a:t>18.01.2021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77AAD1-F591-4590-8A90-C6DDBDADE03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85268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F7140A-310F-4245-B45B-BBB8D7B46F35}" type="datetimeFigureOut">
              <a:rPr lang="ru-RU"/>
              <a:pPr>
                <a:defRPr/>
              </a:pPr>
              <a:t>18.01.2021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9487C9-FFC6-4EA0-9C54-9BD9994D5D0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35457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2BE82-7FF4-43AC-A49A-A65F7D00A010}" type="datetimeFigureOut">
              <a:rPr lang="ru-RU"/>
              <a:pPr>
                <a:defRPr/>
              </a:pPr>
              <a:t>18.01.2021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552556-287E-4739-8AC2-96B75313634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17327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00368B-633A-48F4-A003-F37584C1E445}" type="datetimeFigureOut">
              <a:rPr lang="ru-RU"/>
              <a:pPr>
                <a:defRPr/>
              </a:pPr>
              <a:t>18.01.2021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DC11FE-0B44-4AA7-B4CB-72022125707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67088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CC4EDD-0B3B-463F-A54C-392D842FD15D}" type="datetimeFigureOut">
              <a:rPr lang="ru-RU"/>
              <a:pPr>
                <a:defRPr/>
              </a:pPr>
              <a:t>18.01.2021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7AD034-D1C2-4B87-802F-8D160B42277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4905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6BBB8-BF32-4FCD-8479-4E29BC7C70AD}" type="datetimeFigureOut">
              <a:rPr lang="ru-RU"/>
              <a:pPr>
                <a:defRPr/>
              </a:pPr>
              <a:t>18.01.2021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7A8E6-6CB8-408A-95F3-D642A23AC07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43422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7BB6D8-D843-4D8B-96DF-6BCB7DEF701E}" type="datetimeFigureOut">
              <a:rPr lang="ru-RU"/>
              <a:pPr>
                <a:defRPr/>
              </a:pPr>
              <a:t>18.01.2021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D7AABE-53A0-491B-90D0-7BB05C740D0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84849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FFEB4D-C59B-40B7-8CA6-A8E3F5610F9C}" type="datetimeFigureOut">
              <a:rPr lang="ru-RU"/>
              <a:pPr>
                <a:defRPr/>
              </a:pPr>
              <a:t>18.01.2021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D6AAA-D1A2-47AA-9E79-EC83ECD5A65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93982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242D7-EB74-44A4-A8C4-34DBB0A9F6D9}" type="datetimeFigureOut">
              <a:rPr lang="ru-RU"/>
              <a:pPr>
                <a:defRPr/>
              </a:pPr>
              <a:t>18.01.2021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A182BB-68E4-4DC4-A861-5181E6C4761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8185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A8A119-3EE8-4563-8C89-F94A6A042F54}" type="datetimeFigureOut">
              <a:rPr lang="ru-RU"/>
              <a:pPr>
                <a:defRPr/>
              </a:pPr>
              <a:t>18.01.2021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BE2C51-D847-420D-AA68-25C5CC5EAE4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80153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C0AEEF-44EE-4131-81FF-C0A7E96EFBE5}" type="datetimeFigureOut">
              <a:rPr lang="ru-RU"/>
              <a:pPr>
                <a:defRPr/>
              </a:pPr>
              <a:t>18.01.2021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F1A106-E02B-4946-AF79-100296093F3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56009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B91A3BA-C621-4EC4-A814-1585867FA2E9}" type="datetimeFigureOut">
              <a:rPr lang="ru-RU"/>
              <a:pPr>
                <a:defRPr/>
              </a:pPr>
              <a:t>18.01.2021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D11FD3E-7A59-4211-AC0B-84D2EB2352C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hyperlink" Target="http://politex59.ru/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.emf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hyperlink" Target="mailto:mwd1987@yandex.ru" TargetMode="External"/><Relationship Id="rId5" Type="http://schemas.openxmlformats.org/officeDocument/2006/relationships/hyperlink" Target="mailto:olichna0816@gmail.ru" TargetMode="External"/><Relationship Id="rId4" Type="http://schemas.openxmlformats.org/officeDocument/2006/relationships/hyperlink" Target="http://politex59.ru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hyperlink" Target="http://politex59.ru/" TargetMode="External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hyperlink" Target="mailto:olichna0816@gmail.com" TargetMode="External"/><Relationship Id="rId5" Type="http://schemas.openxmlformats.org/officeDocument/2006/relationships/hyperlink" Target="http://politex59.ru/" TargetMode="External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5.png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6.png"/><Relationship Id="rId4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8.png"/><Relationship Id="rId4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6.png"/><Relationship Id="rId4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59632" y="163516"/>
            <a:ext cx="51845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433456"/>
                </a:solidFill>
                <a:latin typeface="+mj-lt"/>
                <a:cs typeface="Times New Roman" panose="02020603050405020304" pitchFamily="18" charset="0"/>
              </a:rPr>
              <a:t>Государственное бюджетное профессиональное</a:t>
            </a:r>
          </a:p>
          <a:p>
            <a:r>
              <a:rPr lang="ru-RU" b="1" dirty="0">
                <a:solidFill>
                  <a:srgbClr val="433456"/>
                </a:solidFill>
                <a:latin typeface="+mj-lt"/>
                <a:cs typeface="Times New Roman" panose="02020603050405020304" pitchFamily="18" charset="0"/>
              </a:rPr>
              <a:t>образовательное учреждение</a:t>
            </a:r>
          </a:p>
          <a:p>
            <a:r>
              <a:rPr lang="ru-RU" b="1" dirty="0">
                <a:solidFill>
                  <a:srgbClr val="433456"/>
                </a:solidFill>
                <a:latin typeface="+mj-lt"/>
                <a:cs typeface="Times New Roman" panose="02020603050405020304" pitchFamily="18" charset="0"/>
              </a:rPr>
              <a:t>«Краевой политехнический колледж» </a:t>
            </a:r>
          </a:p>
        </p:txBody>
      </p:sp>
      <p:pic>
        <p:nvPicPr>
          <p:cNvPr id="7" name="Рисунок 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7165"/>
            <a:ext cx="720080" cy="842610"/>
          </a:xfrm>
          <a:prstGeom prst="rect">
            <a:avLst/>
          </a:prstGeom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148064" y="5131373"/>
            <a:ext cx="3995936" cy="1726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t-BR" altLang="ru-RU" sz="2000" b="1" dirty="0">
                <a:solidFill>
                  <a:srgbClr val="251D2F"/>
                </a:solidFill>
                <a:latin typeface="+mn-lt"/>
              </a:rPr>
              <a:t>Тел:</a:t>
            </a:r>
            <a:r>
              <a:rPr lang="pt-BR" altLang="ru-RU" sz="20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altLang="ru-RU" sz="2000" b="1" dirty="0">
                <a:solidFill>
                  <a:srgbClr val="0000FF"/>
                </a:solidFill>
                <a:latin typeface="+mn-lt"/>
              </a:rPr>
              <a:t>+7 (34</a:t>
            </a:r>
            <a:r>
              <a:rPr lang="ru-RU" altLang="ru-RU" sz="2000" b="1" dirty="0" smtClean="0">
                <a:solidFill>
                  <a:srgbClr val="0000FF"/>
                </a:solidFill>
                <a:latin typeface="+mn-lt"/>
              </a:rPr>
              <a:t>261</a:t>
            </a:r>
            <a:r>
              <a:rPr lang="pt-BR" altLang="ru-RU" sz="2000" b="1" dirty="0" smtClean="0">
                <a:solidFill>
                  <a:srgbClr val="0000FF"/>
                </a:solidFill>
                <a:latin typeface="+mn-lt"/>
              </a:rPr>
              <a:t>) </a:t>
            </a:r>
            <a:r>
              <a:rPr lang="ru-RU" altLang="ru-RU" sz="2000" b="1" dirty="0" smtClean="0">
                <a:solidFill>
                  <a:srgbClr val="0000FF"/>
                </a:solidFill>
                <a:latin typeface="+mn-lt"/>
              </a:rPr>
              <a:t>-3-13-03 </a:t>
            </a:r>
            <a:r>
              <a:rPr lang="ru-RU" altLang="ru-RU" sz="2000" b="1" dirty="0">
                <a:solidFill>
                  <a:srgbClr val="0000FF"/>
                </a:solidFill>
                <a:latin typeface="+mn-lt"/>
              </a:rPr>
              <a:t>(доб. 119)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251D2F"/>
                </a:solidFill>
                <a:latin typeface="+mn-lt"/>
              </a:rPr>
              <a:t>сайт: </a:t>
            </a:r>
            <a:r>
              <a:rPr lang="en-US" sz="2000" b="1" u="sng" dirty="0">
                <a:solidFill>
                  <a:srgbClr val="FFC000"/>
                </a:solidFill>
                <a:latin typeface="+mn-lt"/>
                <a:cs typeface="Arial" pitchFamily="34" charset="0"/>
                <a:hlinkClick r:id="rId7"/>
              </a:rPr>
              <a:t>http://politex59.ru/</a:t>
            </a:r>
            <a:endParaRPr lang="ru-RU" sz="2000" b="1" u="sng" dirty="0">
              <a:solidFill>
                <a:srgbClr val="FFC000"/>
              </a:solidFill>
              <a:latin typeface="+mn-lt"/>
              <a:cs typeface="Arial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251D2F"/>
                </a:solidFill>
                <a:latin typeface="+mn-lt"/>
              </a:rPr>
              <a:t>г. Чернушка, ул. Юбилейная, 10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ru-RU" altLang="ru-RU" sz="1800" b="1" dirty="0">
              <a:solidFill>
                <a:srgbClr val="FFC000"/>
              </a:solidFill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90118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928662" y="1785926"/>
            <a:ext cx="6929486" cy="417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90000"/>
              </a:lnSpc>
              <a:spcAft>
                <a:spcPts val="600"/>
              </a:spcAft>
            </a:pPr>
            <a:r>
              <a:rPr lang="ru-RU" altLang="ru-RU" b="1" dirty="0">
                <a:solidFill>
                  <a:srgbClr val="251D2F"/>
                </a:solidFill>
                <a:latin typeface="+mj-lt"/>
              </a:rPr>
              <a:t>Сайт</a:t>
            </a:r>
            <a:r>
              <a:rPr lang="en-US" b="1" u="sng" dirty="0">
                <a:solidFill>
                  <a:srgbClr val="251D2F"/>
                </a:solidFill>
                <a:latin typeface="+mj-lt"/>
                <a:cs typeface="Arial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b="1" u="sng" dirty="0">
                <a:solidFill>
                  <a:srgbClr val="0000FF"/>
                </a:solidFill>
                <a:latin typeface="+mj-lt"/>
                <a:cs typeface="Arial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http://politex59.ru/</a:t>
            </a:r>
            <a:endParaRPr lang="ru-RU" b="1" u="sng" dirty="0">
              <a:solidFill>
                <a:srgbClr val="251D2F"/>
              </a:solidFill>
              <a:latin typeface="+mj-lt"/>
              <a:cs typeface="Arial" pitchFamily="34" charset="0"/>
            </a:endParaRPr>
          </a:p>
          <a:p>
            <a:pPr algn="ctr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ru-RU" b="1" u="sng" dirty="0">
              <a:solidFill>
                <a:srgbClr val="251D2F"/>
              </a:solidFill>
              <a:latin typeface="+mj-lt"/>
            </a:endParaRPr>
          </a:p>
          <a:p>
            <a:pPr algn="ctr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b="1" dirty="0">
                <a:solidFill>
                  <a:srgbClr val="251D2F"/>
                </a:solidFill>
                <a:latin typeface="+mj-lt"/>
              </a:rPr>
              <a:t>Если у Вас возникли какие-либо вопросы</a:t>
            </a:r>
            <a:r>
              <a:rPr lang="en-US" b="1" dirty="0">
                <a:solidFill>
                  <a:srgbClr val="251D2F"/>
                </a:solidFill>
                <a:latin typeface="+mj-lt"/>
              </a:rPr>
              <a:t> </a:t>
            </a:r>
            <a:r>
              <a:rPr lang="ru-RU" b="1" dirty="0">
                <a:solidFill>
                  <a:srgbClr val="251D2F"/>
                </a:solidFill>
                <a:latin typeface="+mj-lt"/>
              </a:rPr>
              <a:t>по регистрации на платформе </a:t>
            </a:r>
            <a:r>
              <a:rPr lang="en-US" b="1" dirty="0">
                <a:solidFill>
                  <a:srgbClr val="251D2F"/>
                </a:solidFill>
                <a:latin typeface="+mj-lt"/>
              </a:rPr>
              <a:t>Moodle</a:t>
            </a:r>
            <a:r>
              <a:rPr lang="ru-RU" b="1" dirty="0">
                <a:solidFill>
                  <a:srgbClr val="251D2F"/>
                </a:solidFill>
                <a:latin typeface="+mj-lt"/>
              </a:rPr>
              <a:t>, Вы можете задать их</a:t>
            </a:r>
            <a:endParaRPr lang="en-US" b="1" dirty="0">
              <a:solidFill>
                <a:srgbClr val="251D2F"/>
              </a:solidFill>
              <a:latin typeface="+mj-lt"/>
            </a:endParaRPr>
          </a:p>
          <a:p>
            <a:pPr algn="ctr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b="1" i="1" dirty="0">
                <a:solidFill>
                  <a:srgbClr val="251D2F"/>
                </a:solidFill>
                <a:latin typeface="+mj-lt"/>
              </a:rPr>
              <a:t>Репиной Ольге Сергеевне</a:t>
            </a:r>
            <a:r>
              <a:rPr lang="ru-RU" b="1" dirty="0">
                <a:solidFill>
                  <a:srgbClr val="251D2F"/>
                </a:solidFill>
                <a:latin typeface="+mj-lt"/>
              </a:rPr>
              <a:t> </a:t>
            </a:r>
          </a:p>
          <a:p>
            <a:pPr algn="ctr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251D2F"/>
                </a:solidFill>
                <a:latin typeface="+mj-lt"/>
              </a:rPr>
              <a:t>E-mail: </a:t>
            </a:r>
            <a:r>
              <a:rPr lang="en-US" b="1" dirty="0">
                <a:solidFill>
                  <a:srgbClr val="0000FF"/>
                </a:solidFill>
                <a:latin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olichna08</a:t>
            </a:r>
            <a:r>
              <a:rPr lang="ru-RU" b="1" dirty="0">
                <a:solidFill>
                  <a:srgbClr val="0000FF"/>
                </a:solidFill>
                <a:latin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16</a:t>
            </a:r>
            <a:r>
              <a:rPr lang="en-US" b="1" dirty="0">
                <a:solidFill>
                  <a:srgbClr val="0000FF"/>
                </a:solidFill>
                <a:latin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@gmail.ru</a:t>
            </a:r>
            <a:endParaRPr lang="ru-RU" b="1" dirty="0">
              <a:solidFill>
                <a:srgbClr val="0000FF"/>
              </a:solidFill>
              <a:latin typeface="+mj-lt"/>
            </a:endParaRPr>
          </a:p>
          <a:p>
            <a:pPr algn="ctr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ru-RU" b="1" dirty="0">
              <a:solidFill>
                <a:srgbClr val="251D2F"/>
              </a:solidFill>
              <a:latin typeface="+mj-lt"/>
            </a:endParaRPr>
          </a:p>
          <a:p>
            <a:pPr algn="ctr" eaLnBrk="1" hangingPunct="1">
              <a:lnSpc>
                <a:spcPct val="90000"/>
              </a:lnSpc>
              <a:spcAft>
                <a:spcPts val="600"/>
              </a:spcAft>
            </a:pPr>
            <a:r>
              <a:rPr lang="ru-RU" b="1" i="1" dirty="0">
                <a:solidFill>
                  <a:srgbClr val="251D2F"/>
                </a:solidFill>
                <a:latin typeface="+mj-lt"/>
              </a:rPr>
              <a:t>Вопросы по дистанционному обучению</a:t>
            </a:r>
          </a:p>
          <a:p>
            <a:pPr algn="ctr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b="1" dirty="0">
                <a:solidFill>
                  <a:srgbClr val="251D2F"/>
                </a:solidFill>
                <a:latin typeface="+mj-lt"/>
              </a:rPr>
              <a:t>телефон 3-13-03 (доб. 119)</a:t>
            </a:r>
            <a:endParaRPr lang="en-US" b="1" dirty="0">
              <a:solidFill>
                <a:srgbClr val="251D2F"/>
              </a:solidFill>
              <a:latin typeface="+mj-lt"/>
            </a:endParaRPr>
          </a:p>
          <a:p>
            <a:pPr algn="ctr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b="1" dirty="0" err="1">
                <a:solidFill>
                  <a:srgbClr val="251D2F"/>
                </a:solidFill>
                <a:latin typeface="+mj-lt"/>
              </a:rPr>
              <a:t>Накарякова</a:t>
            </a:r>
            <a:r>
              <a:rPr lang="ru-RU" b="1" dirty="0">
                <a:solidFill>
                  <a:srgbClr val="251D2F"/>
                </a:solidFill>
                <a:latin typeface="+mj-lt"/>
              </a:rPr>
              <a:t> Яна Николаевна</a:t>
            </a:r>
          </a:p>
          <a:p>
            <a:pPr algn="ctr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251D2F"/>
                </a:solidFill>
                <a:latin typeface="+mj-lt"/>
              </a:rPr>
              <a:t>E-mail:</a:t>
            </a:r>
            <a:r>
              <a:rPr lang="ru-RU" b="1" dirty="0">
                <a:solidFill>
                  <a:srgbClr val="251D2F"/>
                </a:solidFill>
                <a:latin typeface="+mj-lt"/>
              </a:rPr>
              <a:t> </a:t>
            </a:r>
            <a:r>
              <a:rPr lang="en-US" b="1" dirty="0">
                <a:solidFill>
                  <a:srgbClr val="0000FF"/>
                </a:solidFill>
                <a:latin typeface="+mj-lt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mwd1987@yandex.ru</a:t>
            </a:r>
            <a:endParaRPr lang="en-US" b="1" dirty="0">
              <a:solidFill>
                <a:srgbClr val="0000FF"/>
              </a:solidFill>
              <a:latin typeface="+mj-lt"/>
            </a:endParaRPr>
          </a:p>
          <a:p>
            <a:pPr algn="ctr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en-US" b="1" u="sng" dirty="0">
              <a:solidFill>
                <a:srgbClr val="0070C0"/>
              </a:solidFill>
            </a:endParaRPr>
          </a:p>
          <a:p>
            <a:pPr algn="ctr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ru-RU" altLang="ru-RU" b="1" dirty="0">
              <a:solidFill>
                <a:srgbClr val="FFFFFF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1142984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400" b="1" dirty="0">
                <a:solidFill>
                  <a:srgbClr val="C00000"/>
                </a:solidFill>
                <a:latin typeface="+mj-lt"/>
                <a:cs typeface="Arial" pitchFamily="34" charset="0"/>
              </a:rPr>
              <a:t>Контакты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62422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6632"/>
            <a:ext cx="864096" cy="100811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835695" y="282134"/>
            <a:ext cx="4896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+mj-lt"/>
                <a:cs typeface="Times New Roman" panose="02020603050405020304" pitchFamily="18" charset="0"/>
              </a:rPr>
              <a:t>ГБПОУ «Краевой политехнический колледж» </a:t>
            </a:r>
          </a:p>
        </p:txBody>
      </p:sp>
      <p:sp>
        <p:nvSpPr>
          <p:cNvPr id="4" name="TextBox 18"/>
          <p:cNvSpPr txBox="1">
            <a:spLocks noChangeArrowheads="1"/>
          </p:cNvSpPr>
          <p:nvPr/>
        </p:nvSpPr>
        <p:spPr bwMode="auto">
          <a:xfrm>
            <a:off x="0" y="2636912"/>
            <a:ext cx="9144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6C0000"/>
                </a:solidFill>
                <a:latin typeface="Arial" panose="020B0604020202020204" pitchFamily="34" charset="0"/>
              </a:rPr>
              <a:t>Заочное обучение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6C0000"/>
                </a:solidFill>
                <a:latin typeface="Arial" panose="020B0604020202020204" pitchFamily="34" charset="0"/>
              </a:rPr>
              <a:t>инструкция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0829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6632"/>
            <a:ext cx="864096" cy="100811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835695" y="282134"/>
            <a:ext cx="4896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+mj-lt"/>
                <a:cs typeface="Times New Roman" panose="02020603050405020304" pitchFamily="18" charset="0"/>
              </a:rPr>
              <a:t>ГБПОУ «Краевой политехнический колледж»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259632" y="1772816"/>
            <a:ext cx="6696744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2000" b="1" dirty="0" smtClean="0">
                <a:solidFill>
                  <a:srgbClr val="251D2F"/>
                </a:solidFill>
                <a:latin typeface="Calibri"/>
                <a:cs typeface="Arial" pitchFamily="34" charset="0"/>
              </a:rPr>
              <a:t>На сайте колледжа </a:t>
            </a:r>
            <a:r>
              <a:rPr lang="en-US" sz="2000" b="1" u="sng" dirty="0">
                <a:solidFill>
                  <a:schemeClr val="tx2">
                    <a:lumMod val="75000"/>
                  </a:schemeClr>
                </a:solidFill>
                <a:cs typeface="Arial" pitchFamily="34" charset="0"/>
                <a:hlinkClick r:id="rId5"/>
              </a:rPr>
              <a:t>http://politex59.ru/</a:t>
            </a:r>
            <a:endParaRPr lang="ru-RU" sz="2000" b="1" u="sng" dirty="0">
              <a:solidFill>
                <a:schemeClr val="tx2">
                  <a:lumMod val="75000"/>
                </a:schemeClr>
              </a:solidFill>
              <a:cs typeface="Arial" pitchFamily="34" charset="0"/>
            </a:endParaRPr>
          </a:p>
          <a:p>
            <a:pPr lvl="0" algn="ctr">
              <a:spcBef>
                <a:spcPts val="600"/>
              </a:spcBef>
            </a:pPr>
            <a:r>
              <a:rPr lang="ru-RU" sz="2000" b="1" dirty="0" smtClean="0">
                <a:solidFill>
                  <a:srgbClr val="251D2F"/>
                </a:solidFill>
                <a:latin typeface="Calibri"/>
                <a:cs typeface="Arial" pitchFamily="34" charset="0"/>
              </a:rPr>
              <a:t>  во вкладке студенту→ заочное обучение</a:t>
            </a:r>
            <a:r>
              <a:rPr lang="ru-RU" sz="2000" b="1" dirty="0">
                <a:solidFill>
                  <a:srgbClr val="251D2F"/>
                </a:solidFill>
                <a:latin typeface="Calibri"/>
                <a:cs typeface="Arial" pitchFamily="34" charset="0"/>
              </a:rPr>
              <a:t> </a:t>
            </a:r>
            <a:r>
              <a:rPr lang="ru-RU" sz="2000" b="1" dirty="0" smtClean="0">
                <a:solidFill>
                  <a:srgbClr val="251D2F"/>
                </a:solidFill>
                <a:latin typeface="Calibri"/>
                <a:cs typeface="Arial" pitchFamily="34" charset="0"/>
              </a:rPr>
              <a:t>→можете найти расписание сессии, выписки учебного плана и многое другое</a:t>
            </a:r>
            <a:endParaRPr lang="ru-RU" sz="2000" b="1" dirty="0">
              <a:solidFill>
                <a:srgbClr val="251D2F"/>
              </a:solidFill>
              <a:latin typeface="Calibri"/>
              <a:cs typeface="Arial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/>
          <a:srcRect l="1" t="6634" r="-713" b="28259"/>
          <a:stretch/>
        </p:blipFill>
        <p:spPr>
          <a:xfrm>
            <a:off x="827584" y="3356992"/>
            <a:ext cx="7920880" cy="2880320"/>
          </a:xfrm>
          <a:prstGeom prst="rect">
            <a:avLst/>
          </a:prstGeom>
        </p:spPr>
      </p:pic>
      <p:cxnSp>
        <p:nvCxnSpPr>
          <p:cNvPr id="13" name="Прямая со стрелкой 12"/>
          <p:cNvCxnSpPr/>
          <p:nvPr/>
        </p:nvCxnSpPr>
        <p:spPr>
          <a:xfrm>
            <a:off x="5027885" y="2958806"/>
            <a:ext cx="1008112" cy="57606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2339752" y="3788539"/>
            <a:ext cx="3672408" cy="115262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8329571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6632"/>
            <a:ext cx="864096" cy="100811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835695" y="282134"/>
            <a:ext cx="4896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+mj-lt"/>
                <a:cs typeface="Times New Roman" panose="02020603050405020304" pitchFamily="18" charset="0"/>
              </a:rPr>
              <a:t>ГБПОУ «Краевой политехнический колледж» </a:t>
            </a:r>
          </a:p>
        </p:txBody>
      </p:sp>
      <p:sp>
        <p:nvSpPr>
          <p:cNvPr id="7" name="TextBox 18"/>
          <p:cNvSpPr txBox="1">
            <a:spLocks noChangeArrowheads="1"/>
          </p:cNvSpPr>
          <p:nvPr/>
        </p:nvSpPr>
        <p:spPr bwMode="auto">
          <a:xfrm>
            <a:off x="107504" y="908720"/>
            <a:ext cx="8715375" cy="5515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ts val="1200"/>
              </a:spcBef>
              <a:spcAft>
                <a:spcPts val="1200"/>
              </a:spcAft>
              <a:buNone/>
            </a:pPr>
            <a:endParaRPr lang="ru-RU" sz="1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2400" b="1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Порядок действий для студента:</a:t>
            </a:r>
          </a:p>
          <a:p>
            <a:pPr algn="just">
              <a:buNone/>
            </a:pPr>
            <a:r>
              <a:rPr lang="ru-RU" sz="2400" b="1" dirty="0">
                <a:solidFill>
                  <a:srgbClr val="433456"/>
                </a:solidFill>
                <a:latin typeface="+mn-lt"/>
                <a:cs typeface="Arial" pitchFamily="34" charset="0"/>
              </a:rPr>
              <a:t>Студент, обучающийся на заочном обучении должен пройти регистрацию на платформе </a:t>
            </a:r>
            <a:r>
              <a:rPr lang="en-US" sz="2400" b="1" dirty="0">
                <a:solidFill>
                  <a:srgbClr val="433456"/>
                </a:solidFill>
                <a:latin typeface="+mn-lt"/>
                <a:cs typeface="Arial" pitchFamily="34" charset="0"/>
              </a:rPr>
              <a:t>Moodle</a:t>
            </a:r>
            <a:r>
              <a:rPr lang="ru-RU" sz="2400" b="1" dirty="0">
                <a:solidFill>
                  <a:srgbClr val="433456"/>
                </a:solidFill>
                <a:latin typeface="+mn-lt"/>
                <a:cs typeface="Arial" pitchFamily="34" charset="0"/>
              </a:rPr>
              <a:t>:</a:t>
            </a:r>
          </a:p>
          <a:p>
            <a:pPr marL="541338" indent="-342900" algn="just">
              <a:spcBef>
                <a:spcPts val="0"/>
              </a:spcBef>
              <a:buClr>
                <a:srgbClr val="251D2F"/>
              </a:buClr>
              <a:buFont typeface="Calibri" panose="020F0502020204030204" pitchFamily="34" charset="0"/>
              <a:buChar char="—"/>
            </a:pPr>
            <a:r>
              <a:rPr lang="ru-RU" sz="2400" b="1" dirty="0">
                <a:solidFill>
                  <a:srgbClr val="433456"/>
                </a:solidFill>
                <a:latin typeface="+mn-lt"/>
                <a:cs typeface="Arial" pitchFamily="34" charset="0"/>
              </a:rPr>
              <a:t>Зайти на сайт колледжа</a:t>
            </a: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  <a:latin typeface="+mn-lt"/>
                <a:cs typeface="Arial" pitchFamily="34" charset="0"/>
              </a:rPr>
              <a:t> </a:t>
            </a:r>
            <a:r>
              <a:rPr lang="en-US" sz="2400" b="1" u="sng" dirty="0">
                <a:solidFill>
                  <a:schemeClr val="tx2">
                    <a:lumMod val="75000"/>
                  </a:schemeClr>
                </a:solidFill>
                <a:latin typeface="+mn-lt"/>
                <a:cs typeface="Arial" pitchFamily="34" charset="0"/>
                <a:hlinkClick r:id="rId5"/>
              </a:rPr>
              <a:t>http://politex59.ru/</a:t>
            </a:r>
            <a:endParaRPr lang="ru-RU" sz="2400" b="1" u="sng" dirty="0">
              <a:solidFill>
                <a:schemeClr val="tx2">
                  <a:lumMod val="75000"/>
                </a:schemeClr>
              </a:solidFill>
              <a:latin typeface="+mn-lt"/>
              <a:cs typeface="Arial" pitchFamily="34" charset="0"/>
            </a:endParaRPr>
          </a:p>
          <a:p>
            <a:pPr marL="541338" indent="-342900" algn="just">
              <a:spcBef>
                <a:spcPts val="0"/>
              </a:spcBef>
              <a:buClr>
                <a:srgbClr val="251D2F"/>
              </a:buClr>
              <a:buFont typeface="Calibri" panose="020F0502020204030204" pitchFamily="34" charset="0"/>
              <a:buChar char="—"/>
            </a:pPr>
            <a:r>
              <a:rPr lang="ru-RU" sz="2400" b="1" dirty="0">
                <a:solidFill>
                  <a:srgbClr val="433456"/>
                </a:solidFill>
                <a:latin typeface="+mn-lt"/>
                <a:cs typeface="Arial" pitchFamily="34" charset="0"/>
              </a:rPr>
              <a:t>Выбрать  вкладку дистанционное обучение</a:t>
            </a:r>
          </a:p>
          <a:p>
            <a:pPr marL="541338" indent="-342900" algn="just">
              <a:spcBef>
                <a:spcPts val="0"/>
              </a:spcBef>
              <a:buClr>
                <a:srgbClr val="251D2F"/>
              </a:buClr>
              <a:buFont typeface="Calibri" panose="020F0502020204030204" pitchFamily="34" charset="0"/>
              <a:buChar char="—"/>
            </a:pPr>
            <a:r>
              <a:rPr lang="ru-RU" sz="2400" b="1" dirty="0">
                <a:solidFill>
                  <a:srgbClr val="433456"/>
                </a:solidFill>
                <a:latin typeface="+mn-lt"/>
                <a:cs typeface="Arial" pitchFamily="34" charset="0"/>
              </a:rPr>
              <a:t>Выбирать </a:t>
            </a:r>
            <a:r>
              <a:rPr lang="en-US" sz="2400" b="1" dirty="0">
                <a:solidFill>
                  <a:srgbClr val="433456"/>
                </a:solidFill>
                <a:latin typeface="+mn-lt"/>
                <a:cs typeface="Arial" pitchFamily="34" charset="0"/>
              </a:rPr>
              <a:t>Moodle</a:t>
            </a:r>
            <a:endParaRPr lang="ru-RU" sz="2400" b="1" dirty="0">
              <a:solidFill>
                <a:srgbClr val="433456"/>
              </a:solidFill>
              <a:latin typeface="+mn-lt"/>
              <a:cs typeface="Arial" pitchFamily="34" charset="0"/>
            </a:endParaRPr>
          </a:p>
          <a:p>
            <a:pPr marL="541338" indent="-342900" algn="just">
              <a:spcBef>
                <a:spcPts val="0"/>
              </a:spcBef>
              <a:buClr>
                <a:srgbClr val="251D2F"/>
              </a:buClr>
              <a:buFont typeface="Calibri" panose="020F0502020204030204" pitchFamily="34" charset="0"/>
              <a:buChar char="—"/>
            </a:pPr>
            <a:r>
              <a:rPr lang="ru-RU" sz="2400" b="1" dirty="0">
                <a:solidFill>
                  <a:srgbClr val="433456"/>
                </a:solidFill>
                <a:latin typeface="+mn-lt"/>
                <a:cs typeface="Arial" pitchFamily="34" charset="0"/>
              </a:rPr>
              <a:t>Пройти регистрацию (для регистрации обязательно указывает адрес действующей электронной почты)</a:t>
            </a:r>
          </a:p>
          <a:p>
            <a:pPr marL="541338" indent="-342900" algn="just">
              <a:spcBef>
                <a:spcPts val="0"/>
              </a:spcBef>
              <a:buClr>
                <a:srgbClr val="251D2F"/>
              </a:buClr>
              <a:buFont typeface="Calibri" panose="020F0502020204030204" pitchFamily="34" charset="0"/>
              <a:buChar char="—"/>
            </a:pPr>
            <a:r>
              <a:rPr lang="ru-RU" sz="2400" b="1" dirty="0">
                <a:solidFill>
                  <a:srgbClr val="433456"/>
                </a:solidFill>
                <a:latin typeface="+mn-lt"/>
                <a:cs typeface="Arial" pitchFamily="34" charset="0"/>
              </a:rPr>
              <a:t>Дождаться письмо, на указанную почту, о подтверждении регистрации (если письмо не приходит, написать администратору на почту </a:t>
            </a:r>
            <a:r>
              <a:rPr lang="en-US" sz="24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  <a:hlinkClick r:id="rId6"/>
              </a:rPr>
              <a:t>olichna0816@gmail.com</a:t>
            </a:r>
            <a:r>
              <a:rPr lang="en-US" sz="24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ru-RU" sz="2400" b="1" dirty="0">
                <a:solidFill>
                  <a:srgbClr val="433456"/>
                </a:solidFill>
                <a:latin typeface="+mn-lt"/>
                <a:cs typeface="Arial" panose="020B0604020202020204" pitchFamily="34" charset="0"/>
              </a:rPr>
              <a:t>с пометкой в письме «Подтвердить регистрацию»</a:t>
            </a:r>
            <a:r>
              <a:rPr lang="en-US" sz="2400" b="1" dirty="0">
                <a:solidFill>
                  <a:srgbClr val="433456"/>
                </a:solidFill>
                <a:latin typeface="+mn-lt"/>
                <a:cs typeface="Arial" panose="020B0604020202020204" pitchFamily="34" charset="0"/>
              </a:rPr>
              <a:t>)</a:t>
            </a:r>
            <a:endParaRPr lang="ru-RU" sz="2400" b="1" dirty="0">
              <a:solidFill>
                <a:srgbClr val="433456"/>
              </a:solidFill>
              <a:latin typeface="+mn-lt"/>
              <a:cs typeface="Arial" pitchFamily="34" charset="0"/>
            </a:endParaRPr>
          </a:p>
          <a:p>
            <a:pPr marL="269875">
              <a:buNone/>
            </a:pPr>
            <a:endParaRPr lang="ru-RU" sz="18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3870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6632"/>
            <a:ext cx="864096" cy="100811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835695" y="282134"/>
            <a:ext cx="4896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+mj-lt"/>
                <a:cs typeface="Times New Roman" panose="02020603050405020304" pitchFamily="18" charset="0"/>
              </a:rPr>
              <a:t>ГБПОУ «Краевой политехнический колледж» </a:t>
            </a:r>
          </a:p>
        </p:txBody>
      </p:sp>
      <p:sp>
        <p:nvSpPr>
          <p:cNvPr id="5" name="TextBox 18"/>
          <p:cNvSpPr txBox="1">
            <a:spLocks noChangeArrowheads="1"/>
          </p:cNvSpPr>
          <p:nvPr/>
        </p:nvSpPr>
        <p:spPr bwMode="auto">
          <a:xfrm>
            <a:off x="323528" y="1143193"/>
            <a:ext cx="8711952" cy="2791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ts val="600"/>
              </a:spcBef>
              <a:buNone/>
            </a:pPr>
            <a:r>
              <a:rPr lang="ru-RU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Вход</a:t>
            </a:r>
            <a:endParaRPr lang="en-US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600"/>
              </a:spcBef>
              <a:buNone/>
            </a:pPr>
            <a:r>
              <a:rPr lang="en-US" sz="2000" b="1" u="sng" dirty="0">
                <a:solidFill>
                  <a:srgbClr val="0000FF"/>
                </a:solidFill>
                <a:latin typeface="+mn-lt"/>
                <a:cs typeface="Arial" pitchFamily="34" charset="0"/>
              </a:rPr>
              <a:t>http://81.4.234.44:88/</a:t>
            </a:r>
            <a:r>
              <a:rPr lang="ru-RU" sz="2000" b="1" dirty="0">
                <a:solidFill>
                  <a:srgbClr val="433456"/>
                </a:solidFill>
                <a:latin typeface="+mn-lt"/>
                <a:cs typeface="Arial" pitchFamily="34" charset="0"/>
              </a:rPr>
              <a:t>→ логин  → пароль от Личного кабинета </a:t>
            </a:r>
            <a:r>
              <a:rPr lang="en-US" sz="2000" b="1" dirty="0">
                <a:solidFill>
                  <a:srgbClr val="433456"/>
                </a:solidFill>
                <a:latin typeface="+mn-lt"/>
                <a:cs typeface="Arial" pitchFamily="34" charset="0"/>
              </a:rPr>
              <a:t>Moodle</a:t>
            </a:r>
            <a:r>
              <a:rPr lang="ru-RU" sz="2000" b="1" dirty="0">
                <a:solidFill>
                  <a:srgbClr val="433456"/>
                </a:solidFill>
                <a:latin typeface="+mn-lt"/>
                <a:cs typeface="Arial" pitchFamily="34" charset="0"/>
              </a:rPr>
              <a:t>→ Домашняя страница →Из категории предложенных курсов, выбрать ЗАОЧНОЕ ОБУЧЕНИЕ →Сквозные дисциплины</a:t>
            </a:r>
          </a:p>
          <a:p>
            <a:pPr algn="ctr">
              <a:buNone/>
            </a:pPr>
            <a:endParaRPr lang="ru-RU" sz="1800" dirty="0"/>
          </a:p>
          <a:p>
            <a:pPr algn="ctr">
              <a:buNone/>
            </a:pPr>
            <a:endParaRPr lang="ru-RU" sz="1800" dirty="0"/>
          </a:p>
          <a:p>
            <a:pPr algn="ctr">
              <a:buNone/>
            </a:pPr>
            <a:endParaRPr lang="ru-RU" sz="1800" dirty="0"/>
          </a:p>
          <a:p>
            <a:pPr algn="ctr">
              <a:buNone/>
            </a:pPr>
            <a:endParaRPr lang="ru-RU" sz="1800" b="1" dirty="0">
              <a:solidFill>
                <a:srgbClr val="0070C0"/>
              </a:solidFill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6BD779A6-E5F0-40CC-ACC6-B7F8D51847A7}"/>
              </a:ext>
            </a:extLst>
          </p:cNvPr>
          <p:cNvGrpSpPr/>
          <p:nvPr/>
        </p:nvGrpSpPr>
        <p:grpSpPr>
          <a:xfrm>
            <a:off x="971600" y="2951472"/>
            <a:ext cx="7200800" cy="3789896"/>
            <a:chOff x="971600" y="2951472"/>
            <a:chExt cx="7200800" cy="3789896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5"/>
            <a:srcRect t="7033" r="6043" b="5055"/>
            <a:stretch/>
          </p:blipFill>
          <p:spPr>
            <a:xfrm>
              <a:off x="971600" y="2951472"/>
              <a:ext cx="7200800" cy="3789896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</p:pic>
        <p:sp>
          <p:nvSpPr>
            <p:cNvPr id="6" name="Овал 5"/>
            <p:cNvSpPr/>
            <p:nvPr/>
          </p:nvSpPr>
          <p:spPr>
            <a:xfrm>
              <a:off x="2123728" y="3531025"/>
              <a:ext cx="1584176" cy="36004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52511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6632"/>
            <a:ext cx="864096" cy="100811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835695" y="282134"/>
            <a:ext cx="4968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+mj-lt"/>
                <a:cs typeface="Times New Roman" panose="02020603050405020304" pitchFamily="18" charset="0"/>
              </a:rPr>
              <a:t>ГБПОУ «Краевой политехнический колледж» </a:t>
            </a:r>
          </a:p>
        </p:txBody>
      </p:sp>
      <p:sp>
        <p:nvSpPr>
          <p:cNvPr id="5" name="TextBox 18"/>
          <p:cNvSpPr txBox="1">
            <a:spLocks noChangeArrowheads="1"/>
          </p:cNvSpPr>
          <p:nvPr/>
        </p:nvSpPr>
        <p:spPr bwMode="auto">
          <a:xfrm>
            <a:off x="-108520" y="1143193"/>
            <a:ext cx="9144000" cy="2791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ts val="600"/>
              </a:spcBef>
              <a:buNone/>
            </a:pPr>
            <a:r>
              <a:rPr lang="ru-RU" sz="2400" b="1" dirty="0">
                <a:solidFill>
                  <a:srgbClr val="C00000"/>
                </a:solidFill>
                <a:latin typeface="+mn-lt"/>
                <a:cs typeface="Arial" pitchFamily="34" charset="0"/>
              </a:rPr>
              <a:t>Вход</a:t>
            </a:r>
            <a:endParaRPr lang="en-US" sz="2400" b="1" dirty="0">
              <a:solidFill>
                <a:srgbClr val="C00000"/>
              </a:solidFill>
              <a:latin typeface="+mn-lt"/>
              <a:cs typeface="Arial" pitchFamily="34" charset="0"/>
            </a:endParaRPr>
          </a:p>
          <a:p>
            <a:pPr algn="ctr">
              <a:spcBef>
                <a:spcPts val="600"/>
              </a:spcBef>
              <a:buNone/>
            </a:pPr>
            <a:r>
              <a:rPr lang="ru-RU" sz="2000" b="1" dirty="0">
                <a:solidFill>
                  <a:srgbClr val="433456"/>
                </a:solidFill>
                <a:latin typeface="+mn-lt"/>
                <a:cs typeface="Arial" pitchFamily="34" charset="0"/>
              </a:rPr>
              <a:t>Выбирать сквозные дисциплины → в самом низу курса найти «Записаться на курс» (обязательно нажимаем, только после этого будет доступ к курсу)→ Выбирать вписка учебного плана по курсам</a:t>
            </a:r>
          </a:p>
          <a:p>
            <a:pPr algn="ctr">
              <a:buNone/>
            </a:pPr>
            <a:endParaRPr lang="ru-RU" sz="1800" dirty="0"/>
          </a:p>
          <a:p>
            <a:pPr algn="ctr">
              <a:buNone/>
            </a:pPr>
            <a:endParaRPr lang="ru-RU" sz="1800" dirty="0"/>
          </a:p>
          <a:p>
            <a:pPr algn="ctr">
              <a:buNone/>
            </a:pPr>
            <a:endParaRPr lang="ru-RU" sz="1800" dirty="0"/>
          </a:p>
          <a:p>
            <a:pPr algn="ctr">
              <a:buNone/>
            </a:pPr>
            <a:endParaRPr lang="ru-RU" sz="1800" b="1" dirty="0">
              <a:solidFill>
                <a:srgbClr val="0070C0"/>
              </a:solidFill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0AF88707-1CB4-40BB-A411-A059DC741AEE}"/>
              </a:ext>
            </a:extLst>
          </p:cNvPr>
          <p:cNvGrpSpPr/>
          <p:nvPr/>
        </p:nvGrpSpPr>
        <p:grpSpPr>
          <a:xfrm>
            <a:off x="755576" y="2801480"/>
            <a:ext cx="8024892" cy="3816424"/>
            <a:chOff x="147508" y="2348880"/>
            <a:chExt cx="8816980" cy="4320480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5"/>
            <a:srcRect t="13209" b="20055"/>
            <a:stretch/>
          </p:blipFill>
          <p:spPr>
            <a:xfrm>
              <a:off x="147508" y="2446626"/>
              <a:ext cx="8816980" cy="4222734"/>
            </a:xfrm>
            <a:prstGeom prst="rect">
              <a:avLst/>
            </a:prstGeom>
          </p:spPr>
        </p:pic>
        <p:sp>
          <p:nvSpPr>
            <p:cNvPr id="10" name="Двойные фигурные скобки 9"/>
            <p:cNvSpPr/>
            <p:nvPr/>
          </p:nvSpPr>
          <p:spPr>
            <a:xfrm>
              <a:off x="1619672" y="5157192"/>
              <a:ext cx="3456384" cy="720080"/>
            </a:xfrm>
            <a:prstGeom prst="bracePair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7" name="Прямая со стрелкой 16"/>
            <p:cNvCxnSpPr/>
            <p:nvPr/>
          </p:nvCxnSpPr>
          <p:spPr>
            <a:xfrm flipH="1">
              <a:off x="5076056" y="2348880"/>
              <a:ext cx="1872208" cy="273630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111620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6632"/>
            <a:ext cx="864096" cy="100811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979712" y="282134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+mj-lt"/>
                <a:cs typeface="Times New Roman" panose="02020603050405020304" pitchFamily="18" charset="0"/>
              </a:rPr>
              <a:t>ГБПОУ «Краевой политехнический колледж» </a:t>
            </a:r>
          </a:p>
        </p:txBody>
      </p:sp>
      <p:sp>
        <p:nvSpPr>
          <p:cNvPr id="5" name="TextBox 18"/>
          <p:cNvSpPr txBox="1">
            <a:spLocks noChangeArrowheads="1"/>
          </p:cNvSpPr>
          <p:nvPr/>
        </p:nvSpPr>
        <p:spPr bwMode="auto">
          <a:xfrm>
            <a:off x="-108520" y="1143193"/>
            <a:ext cx="9144000" cy="2483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ts val="600"/>
              </a:spcBef>
              <a:buNone/>
            </a:pPr>
            <a:r>
              <a:rPr lang="ru-RU" sz="2400" b="1" dirty="0">
                <a:solidFill>
                  <a:srgbClr val="C00000"/>
                </a:solidFill>
                <a:latin typeface="+mn-lt"/>
                <a:cs typeface="Arial" pitchFamily="34" charset="0"/>
              </a:rPr>
              <a:t>Вход</a:t>
            </a:r>
            <a:endParaRPr lang="en-US" sz="2400" b="1" dirty="0">
              <a:solidFill>
                <a:srgbClr val="C00000"/>
              </a:solidFill>
              <a:latin typeface="+mn-lt"/>
              <a:cs typeface="Arial" pitchFamily="34" charset="0"/>
            </a:endParaRPr>
          </a:p>
          <a:p>
            <a:pPr algn="ctr">
              <a:spcBef>
                <a:spcPts val="600"/>
              </a:spcBef>
              <a:buNone/>
            </a:pPr>
            <a:r>
              <a:rPr lang="ru-RU" sz="2000" b="1" dirty="0">
                <a:solidFill>
                  <a:srgbClr val="251D2F"/>
                </a:solidFill>
                <a:latin typeface="+mn-lt"/>
                <a:cs typeface="Arial" pitchFamily="34" charset="0"/>
              </a:rPr>
              <a:t>Изучить выписку учебного плана→ приступить к изучению предметов, которые указаны в выписке</a:t>
            </a:r>
          </a:p>
          <a:p>
            <a:pPr algn="ctr">
              <a:buNone/>
            </a:pPr>
            <a:endParaRPr lang="ru-RU" sz="1800" dirty="0"/>
          </a:p>
          <a:p>
            <a:pPr algn="ctr">
              <a:buNone/>
            </a:pPr>
            <a:endParaRPr lang="ru-RU" sz="1800" dirty="0"/>
          </a:p>
          <a:p>
            <a:pPr algn="ctr">
              <a:buNone/>
            </a:pPr>
            <a:endParaRPr lang="ru-RU" sz="1800" dirty="0"/>
          </a:p>
          <a:p>
            <a:pPr algn="ctr">
              <a:buNone/>
            </a:pPr>
            <a:endParaRPr lang="ru-RU" sz="1800" b="1" dirty="0">
              <a:solidFill>
                <a:srgbClr val="0070C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t="13209" b="20055"/>
          <a:stretch/>
        </p:blipFill>
        <p:spPr>
          <a:xfrm>
            <a:off x="147508" y="2446626"/>
            <a:ext cx="8816980" cy="4222734"/>
          </a:xfrm>
          <a:prstGeom prst="rect">
            <a:avLst/>
          </a:prstGeom>
        </p:spPr>
      </p:pic>
      <p:sp>
        <p:nvSpPr>
          <p:cNvPr id="10" name="Двойные фигурные скобки 9"/>
          <p:cNvSpPr/>
          <p:nvPr/>
        </p:nvSpPr>
        <p:spPr>
          <a:xfrm>
            <a:off x="1619672" y="5157192"/>
            <a:ext cx="3456384" cy="720080"/>
          </a:xfrm>
          <a:prstGeom prst="bracePair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/>
          <a:srcRect l="33840" t="16438" r="33797" b="10959"/>
          <a:stretch/>
        </p:blipFill>
        <p:spPr>
          <a:xfrm>
            <a:off x="5364088" y="2780928"/>
            <a:ext cx="3024336" cy="38164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36096" y="2852936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Образец!!!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48377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6632"/>
            <a:ext cx="864096" cy="100811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870400" y="282134"/>
            <a:ext cx="4717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+mj-lt"/>
                <a:cs typeface="Times New Roman" panose="02020603050405020304" pitchFamily="18" charset="0"/>
              </a:rPr>
              <a:t>ГБПОУ «Краевой политехнический колледж» </a:t>
            </a:r>
          </a:p>
        </p:txBody>
      </p:sp>
      <p:sp>
        <p:nvSpPr>
          <p:cNvPr id="5" name="TextBox 18"/>
          <p:cNvSpPr txBox="1">
            <a:spLocks noChangeArrowheads="1"/>
          </p:cNvSpPr>
          <p:nvPr/>
        </p:nvSpPr>
        <p:spPr bwMode="auto">
          <a:xfrm>
            <a:off x="-108520" y="1143193"/>
            <a:ext cx="9144000" cy="1178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ts val="600"/>
              </a:spcBef>
              <a:buNone/>
            </a:pPr>
            <a:r>
              <a:rPr lang="ru-RU" sz="2400" b="1" dirty="0">
                <a:solidFill>
                  <a:srgbClr val="C00000"/>
                </a:solidFill>
                <a:latin typeface="+mj-lt"/>
                <a:cs typeface="Arial" pitchFamily="34" charset="0"/>
              </a:rPr>
              <a:t>Вход</a:t>
            </a:r>
            <a:endParaRPr lang="en-US" sz="2400" b="1" dirty="0">
              <a:solidFill>
                <a:srgbClr val="C00000"/>
              </a:solidFill>
              <a:latin typeface="+mj-lt"/>
              <a:cs typeface="Arial" pitchFamily="34" charset="0"/>
            </a:endParaRPr>
          </a:p>
          <a:p>
            <a:pPr algn="ctr">
              <a:spcBef>
                <a:spcPts val="600"/>
              </a:spcBef>
              <a:buNone/>
            </a:pPr>
            <a:r>
              <a:rPr lang="ru-RU" sz="2000" b="1" dirty="0">
                <a:solidFill>
                  <a:srgbClr val="251D2F"/>
                </a:solidFill>
                <a:latin typeface="+mn-lt"/>
                <a:cs typeface="Arial" pitchFamily="34" charset="0"/>
              </a:rPr>
              <a:t>После изучения предложенных лекций, выполнить контрольные работы</a:t>
            </a:r>
            <a:endParaRPr lang="ru-RU" sz="2000" dirty="0">
              <a:solidFill>
                <a:srgbClr val="251D2F"/>
              </a:solidFill>
              <a:latin typeface="+mn-lt"/>
            </a:endParaRPr>
          </a:p>
          <a:p>
            <a:pPr algn="ctr">
              <a:buNone/>
            </a:pPr>
            <a:endParaRPr lang="ru-RU" sz="1800" b="1" dirty="0">
              <a:solidFill>
                <a:srgbClr val="0070C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t="10164" b="8528"/>
          <a:stretch/>
        </p:blipFill>
        <p:spPr>
          <a:xfrm>
            <a:off x="218722" y="2282236"/>
            <a:ext cx="8816758" cy="4320480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1907704" y="2994555"/>
            <a:ext cx="1872208" cy="2452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1819924" y="4805338"/>
            <a:ext cx="1872208" cy="2452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1870401" y="5877272"/>
            <a:ext cx="1872208" cy="2452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54093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6632"/>
            <a:ext cx="864096" cy="100811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835696" y="282134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+mj-lt"/>
                <a:cs typeface="Times New Roman" panose="02020603050405020304" pitchFamily="18" charset="0"/>
              </a:rPr>
              <a:t>ГБПОУ «Краевой политехнический колледж» </a:t>
            </a:r>
          </a:p>
        </p:txBody>
      </p:sp>
      <p:sp>
        <p:nvSpPr>
          <p:cNvPr id="5" name="TextBox 18"/>
          <p:cNvSpPr txBox="1">
            <a:spLocks noChangeArrowheads="1"/>
          </p:cNvSpPr>
          <p:nvPr/>
        </p:nvSpPr>
        <p:spPr bwMode="auto">
          <a:xfrm>
            <a:off x="163510" y="952051"/>
            <a:ext cx="8816980" cy="1818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ts val="600"/>
              </a:spcBef>
              <a:buNone/>
            </a:pPr>
            <a:r>
              <a:rPr lang="ru-RU" sz="2400" b="1" dirty="0">
                <a:solidFill>
                  <a:srgbClr val="C00000"/>
                </a:solidFill>
                <a:latin typeface="+mj-lt"/>
                <a:cs typeface="Arial" pitchFamily="34" charset="0"/>
              </a:rPr>
              <a:t>Вход</a:t>
            </a:r>
            <a:endParaRPr lang="en-US" sz="2400" b="1" dirty="0">
              <a:solidFill>
                <a:srgbClr val="C00000"/>
              </a:solidFill>
              <a:latin typeface="+mj-lt"/>
              <a:cs typeface="Arial" pitchFamily="34" charset="0"/>
            </a:endParaRPr>
          </a:p>
          <a:p>
            <a:pPr algn="ctr">
              <a:spcBef>
                <a:spcPts val="600"/>
              </a:spcBef>
              <a:buNone/>
            </a:pPr>
            <a:r>
              <a:rPr lang="ru-RU" sz="2000" b="1" dirty="0">
                <a:solidFill>
                  <a:srgbClr val="251D2F"/>
                </a:solidFill>
                <a:latin typeface="+mn-lt"/>
                <a:cs typeface="Arial" pitchFamily="34" charset="0"/>
              </a:rPr>
              <a:t>При загрузке выполненных контрольных работ, необходимо воспользоваться инструкцией</a:t>
            </a:r>
          </a:p>
          <a:p>
            <a:pPr algn="ctr">
              <a:buNone/>
            </a:pPr>
            <a:endParaRPr lang="ru-RU" sz="1800" dirty="0"/>
          </a:p>
          <a:p>
            <a:pPr algn="ctr">
              <a:buNone/>
            </a:pPr>
            <a:endParaRPr lang="ru-RU" sz="1800" b="1" dirty="0">
              <a:solidFill>
                <a:srgbClr val="0070C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t="13209" b="20055"/>
          <a:stretch/>
        </p:blipFill>
        <p:spPr>
          <a:xfrm>
            <a:off x="54990" y="2204864"/>
            <a:ext cx="8816980" cy="4222734"/>
          </a:xfrm>
          <a:prstGeom prst="rect">
            <a:avLst/>
          </a:prstGeom>
        </p:spPr>
      </p:pic>
      <p:cxnSp>
        <p:nvCxnSpPr>
          <p:cNvPr id="6" name="Прямая со стрелкой 5"/>
          <p:cNvCxnSpPr>
            <a:cxnSpLocks/>
          </p:cNvCxnSpPr>
          <p:nvPr/>
        </p:nvCxnSpPr>
        <p:spPr>
          <a:xfrm flipH="1">
            <a:off x="2915816" y="2060848"/>
            <a:ext cx="2232248" cy="245780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12180531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Краткая инструкция для студентов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C0BB9A3-2D18-4F2F-B0E6-12B74392D4DB}:32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0A31595-4162-4156-9CC7-B3F2ADED0A62}:32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151C79C-12AF-4072-B424-3F481EACD234}:31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1AD884E-5241-4484-BCF5-E8EE0702DD96}:31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6FA4092-2B3E-4668-93DC-239FB1CCAB0F}:32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144BEA8-2781-4CAC-93E0-7494CCD27634}:31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B9DA50A-BF56-4F0D-88BA-DFD191E93113}:32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E3E479-A6CC-4814-B8A2-AB8CFF2F6379}:32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402F9B8-7B2D-4C41-AE53-9700608766A8}:32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5CE9EE7-3F02-4709-9332-1F081E0E2966}:323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2876</TotalTime>
  <Words>325</Words>
  <Application>Microsoft Office PowerPoint</Application>
  <PresentationFormat>Экран (4:3)</PresentationFormat>
  <Paragraphs>55</Paragraphs>
  <Slides>10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Краткая инструкция для студентов</dc:title>
  <dc:creator>Максим Юрьевич Вагизов</dc:creator>
  <cp:lastModifiedBy>user</cp:lastModifiedBy>
  <cp:revision>380</cp:revision>
  <cp:lastPrinted>2016-03-31T04:36:00Z</cp:lastPrinted>
  <dcterms:modified xsi:type="dcterms:W3CDTF">2021-01-18T12:37:59Z</dcterms:modified>
</cp:coreProperties>
</file>